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85"/>
  </p:notesMasterIdLst>
  <p:sldIdLst>
    <p:sldId id="4574" r:id="rId2"/>
    <p:sldId id="4585" r:id="rId3"/>
    <p:sldId id="4575" r:id="rId4"/>
    <p:sldId id="4576" r:id="rId5"/>
    <p:sldId id="4577" r:id="rId6"/>
    <p:sldId id="4578" r:id="rId7"/>
    <p:sldId id="4579" r:id="rId8"/>
    <p:sldId id="4580" r:id="rId9"/>
    <p:sldId id="4581" r:id="rId10"/>
    <p:sldId id="4582" r:id="rId11"/>
    <p:sldId id="4095" r:id="rId12"/>
    <p:sldId id="4583" r:id="rId13"/>
    <p:sldId id="4584" r:id="rId14"/>
    <p:sldId id="4182" r:id="rId15"/>
    <p:sldId id="4100" r:id="rId16"/>
    <p:sldId id="330" r:id="rId17"/>
    <p:sldId id="4435" r:id="rId18"/>
    <p:sldId id="4434" r:id="rId19"/>
    <p:sldId id="4436" r:id="rId20"/>
    <p:sldId id="1106" r:id="rId21"/>
    <p:sldId id="345" r:id="rId22"/>
    <p:sldId id="1056" r:id="rId23"/>
    <p:sldId id="4459" r:id="rId24"/>
    <p:sldId id="1111" r:id="rId25"/>
    <p:sldId id="333" r:id="rId26"/>
    <p:sldId id="4503" r:id="rId27"/>
    <p:sldId id="4511" r:id="rId28"/>
    <p:sldId id="4504" r:id="rId29"/>
    <p:sldId id="4512" r:id="rId30"/>
    <p:sldId id="4440" r:id="rId31"/>
    <p:sldId id="4441" r:id="rId32"/>
    <p:sldId id="4442" r:id="rId33"/>
    <p:sldId id="4443" r:id="rId34"/>
    <p:sldId id="4514" r:id="rId35"/>
    <p:sldId id="4513" r:id="rId36"/>
    <p:sldId id="365" r:id="rId37"/>
    <p:sldId id="353" r:id="rId38"/>
    <p:sldId id="1063" r:id="rId39"/>
    <p:sldId id="1062" r:id="rId40"/>
    <p:sldId id="1064" r:id="rId41"/>
    <p:sldId id="1035" r:id="rId42"/>
    <p:sldId id="4515" r:id="rId43"/>
    <p:sldId id="1095" r:id="rId44"/>
    <p:sldId id="355" r:id="rId45"/>
    <p:sldId id="4502" r:id="rId46"/>
    <p:sldId id="357" r:id="rId47"/>
    <p:sldId id="4460" r:id="rId48"/>
    <p:sldId id="1067" r:id="rId49"/>
    <p:sldId id="1104" r:id="rId50"/>
    <p:sldId id="366" r:id="rId51"/>
    <p:sldId id="1068" r:id="rId52"/>
    <p:sldId id="4404" r:id="rId53"/>
    <p:sldId id="1114" r:id="rId54"/>
    <p:sldId id="4438" r:id="rId55"/>
    <p:sldId id="344" r:id="rId56"/>
    <p:sldId id="336" r:id="rId57"/>
    <p:sldId id="1070" r:id="rId58"/>
    <p:sldId id="412" r:id="rId59"/>
    <p:sldId id="370" r:id="rId60"/>
    <p:sldId id="1151" r:id="rId61"/>
    <p:sldId id="1071" r:id="rId62"/>
    <p:sldId id="4453" r:id="rId63"/>
    <p:sldId id="1152" r:id="rId64"/>
    <p:sldId id="4454" r:id="rId65"/>
    <p:sldId id="1117" r:id="rId66"/>
    <p:sldId id="1121" r:id="rId67"/>
    <p:sldId id="1118" r:id="rId68"/>
    <p:sldId id="1119" r:id="rId69"/>
    <p:sldId id="1040" r:id="rId70"/>
    <p:sldId id="4541" r:id="rId71"/>
    <p:sldId id="1103" r:id="rId72"/>
    <p:sldId id="410" r:id="rId73"/>
    <p:sldId id="338" r:id="rId74"/>
    <p:sldId id="1041" r:id="rId75"/>
    <p:sldId id="408" r:id="rId76"/>
    <p:sldId id="407" r:id="rId77"/>
    <p:sldId id="4505" r:id="rId78"/>
    <p:sldId id="4506" r:id="rId79"/>
    <p:sldId id="4507" r:id="rId80"/>
    <p:sldId id="4508" r:id="rId81"/>
    <p:sldId id="4509" r:id="rId82"/>
    <p:sldId id="4124" r:id="rId83"/>
    <p:sldId id="4510" r:id="rId8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1408"/>
  </p:normalViewPr>
  <p:slideViewPr>
    <p:cSldViewPr snapToGrid="0" snapToObjects="1">
      <p:cViewPr varScale="1">
        <p:scale>
          <a:sx n="64" d="100"/>
          <a:sy n="64" d="100"/>
        </p:scale>
        <p:origin x="428" y="3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9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son, Brian" userId="5a1e35d2-8fc2-4ccc-b41f-f1667e62a40f" providerId="ADAL" clId="{EFAAEDB6-8198-42C9-858B-ABA5AFD08B7D}"/>
    <pc:docChg chg="modSld">
      <pc:chgData name="Peterson, Brian" userId="5a1e35d2-8fc2-4ccc-b41f-f1667e62a40f" providerId="ADAL" clId="{EFAAEDB6-8198-42C9-858B-ABA5AFD08B7D}" dt="2024-04-22T18:31:08.424" v="0" actId="729"/>
      <pc:docMkLst>
        <pc:docMk/>
      </pc:docMkLst>
      <pc:sldChg chg="mod modShow">
        <pc:chgData name="Peterson, Brian" userId="5a1e35d2-8fc2-4ccc-b41f-f1667e62a40f" providerId="ADAL" clId="{EFAAEDB6-8198-42C9-858B-ABA5AFD08B7D}" dt="2024-04-22T18:31:08.424" v="0" actId="729"/>
        <pc:sldMkLst>
          <pc:docMk/>
          <pc:sldMk cId="704257769" sldId="110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6F0-480C-BFD0-2A44CE1045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6F0-480C-BFD0-2A44CE10452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6F0-480C-BFD0-2A44CE10452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6F0-480C-BFD0-2A44CE10452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6F0-480C-BFD0-2A44CE10452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D066528C-BD93-4505-A1BA-372A85A295DD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3B119DF3-A299-4625-B535-2770B56C8917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86F0-480C-BFD0-2A44CE10452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46F1613-E4C4-405F-A814-B7E571DE9FB2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48DC5A12-58B3-4B0B-8A4D-E77F89162484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86F0-480C-BFD0-2A44CE10452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274B76B-D550-4ECD-AE3B-E36C8F9CF58A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3B39B2CA-22BE-4C63-9183-7B410129303E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86F0-480C-BFD0-2A44CE10452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06EF17C-7B0A-4F98-92FE-698E38BB149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3A0EA239-480D-49FD-85BC-3952E59E18A5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86F0-480C-BFD0-2A44CE10452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A162618-AE00-4476-BF4E-83E4BAFC7AED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02ABB0E0-2CF3-4CB6-89E0-0ADABEA9073E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86F0-480C-BFD0-2A44CE1045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Sheet1!$C$3:$C$7</c:f>
              <c:strCache>
                <c:ptCount val="5"/>
                <c:pt idx="0">
                  <c:v>Individual Income</c:v>
                </c:pt>
                <c:pt idx="1">
                  <c:v>Payroll</c:v>
                </c:pt>
                <c:pt idx="2">
                  <c:v>Corp Income</c:v>
                </c:pt>
                <c:pt idx="3">
                  <c:v>Estate</c:v>
                </c:pt>
                <c:pt idx="4">
                  <c:v>Other</c:v>
                </c:pt>
              </c:strCache>
            </c:strRef>
          </c:cat>
          <c:val>
            <c:numRef>
              <c:f>Sheet1!$D$3:$D$7</c:f>
              <c:numCache>
                <c:formatCode>General</c:formatCode>
                <c:ptCount val="5"/>
                <c:pt idx="0">
                  <c:v>2632</c:v>
                </c:pt>
                <c:pt idx="1">
                  <c:v>1464</c:v>
                </c:pt>
                <c:pt idx="2">
                  <c:v>425</c:v>
                </c:pt>
                <c:pt idx="3">
                  <c:v>33</c:v>
                </c:pt>
                <c:pt idx="4">
                  <c:v>342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Sheet1!$E$3:$E$7</c15:f>
                <c15:dlblRangeCache>
                  <c:ptCount val="5"/>
                  <c:pt idx="0">
                    <c:v>53.8%</c:v>
                  </c:pt>
                  <c:pt idx="1">
                    <c:v>29.9%</c:v>
                  </c:pt>
                  <c:pt idx="2">
                    <c:v>8.7%</c:v>
                  </c:pt>
                  <c:pt idx="3">
                    <c:v>0.7%</c:v>
                  </c:pt>
                  <c:pt idx="4">
                    <c:v>7.0%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86F0-480C-BFD0-2A44CE1045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baseline="0">
                <a:effectLst/>
              </a:rPr>
              <a:t>Taxes as a Percentage of GDP, 2020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E5C-4C93-BA82-7AF34C0D4939}"/>
              </c:ext>
            </c:extLst>
          </c:dPt>
          <c:dPt>
            <c:idx val="39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E5C-4C93-BA82-7AF34C0D4939}"/>
              </c:ext>
            </c:extLst>
          </c:dPt>
          <c:cat>
            <c:strRef>
              <c:f>'2020'!$A$5:$A$44</c:f>
              <c:strCache>
                <c:ptCount val="40"/>
                <c:pt idx="0">
                  <c:v>Denmark</c:v>
                </c:pt>
                <c:pt idx="1">
                  <c:v>France</c:v>
                </c:pt>
                <c:pt idx="2">
                  <c:v>Belgium</c:v>
                </c:pt>
                <c:pt idx="3">
                  <c:v>Italy</c:v>
                </c:pt>
                <c:pt idx="4">
                  <c:v>Sweden</c:v>
                </c:pt>
                <c:pt idx="5">
                  <c:v>Austria</c:v>
                </c:pt>
                <c:pt idx="6">
                  <c:v>Finland</c:v>
                </c:pt>
                <c:pt idx="7">
                  <c:v>Netherlands</c:v>
                </c:pt>
                <c:pt idx="8">
                  <c:v>Greece</c:v>
                </c:pt>
                <c:pt idx="9">
                  <c:v>Norway</c:v>
                </c:pt>
                <c:pt idx="10">
                  <c:v>Germany</c:v>
                </c:pt>
                <c:pt idx="11">
                  <c:v>Luxembourg</c:v>
                </c:pt>
                <c:pt idx="12">
                  <c:v>Slovenia</c:v>
                </c:pt>
                <c:pt idx="13">
                  <c:v>Spain</c:v>
                </c:pt>
                <c:pt idx="14">
                  <c:v>Iceland</c:v>
                </c:pt>
                <c:pt idx="15">
                  <c:v>Poland</c:v>
                </c:pt>
                <c:pt idx="16">
                  <c:v>Hungary</c:v>
                </c:pt>
                <c:pt idx="17">
                  <c:v>Portugal</c:v>
                </c:pt>
                <c:pt idx="18">
                  <c:v>Slovak Republic</c:v>
                </c:pt>
                <c:pt idx="19">
                  <c:v>Estonia</c:v>
                </c:pt>
                <c:pt idx="20">
                  <c:v>Canada</c:v>
                </c:pt>
                <c:pt idx="21">
                  <c:v>Czech Republic</c:v>
                </c:pt>
                <c:pt idx="22">
                  <c:v>United Kingdom</c:v>
                </c:pt>
                <c:pt idx="23">
                  <c:v>New Zealand</c:v>
                </c:pt>
                <c:pt idx="24">
                  <c:v>Latvia</c:v>
                </c:pt>
                <c:pt idx="25">
                  <c:v>Japan</c:v>
                </c:pt>
                <c:pt idx="26">
                  <c:v>Lithuania</c:v>
                </c:pt>
                <c:pt idx="27">
                  <c:v>Israel</c:v>
                </c:pt>
                <c:pt idx="28">
                  <c:v>Korea</c:v>
                </c:pt>
                <c:pt idx="29">
                  <c:v>Australia</c:v>
                </c:pt>
                <c:pt idx="30">
                  <c:v>Switzerland</c:v>
                </c:pt>
                <c:pt idx="31">
                  <c:v>United States</c:v>
                </c:pt>
                <c:pt idx="32">
                  <c:v>Turkey</c:v>
                </c:pt>
                <c:pt idx="33">
                  <c:v>Costa Rica</c:v>
                </c:pt>
                <c:pt idx="34">
                  <c:v>Ireland</c:v>
                </c:pt>
                <c:pt idx="35">
                  <c:v>Chile</c:v>
                </c:pt>
                <c:pt idx="36">
                  <c:v>Colombia</c:v>
                </c:pt>
                <c:pt idx="37">
                  <c:v>Mexico</c:v>
                </c:pt>
                <c:pt idx="38">
                  <c:v>OECD - average</c:v>
                </c:pt>
                <c:pt idx="39">
                  <c:v>OECD - average</c:v>
                </c:pt>
              </c:strCache>
            </c:strRef>
          </c:cat>
          <c:val>
            <c:numRef>
              <c:f>'2020'!$B$5:$B$42</c:f>
              <c:numCache>
                <c:formatCode>0.0%</c:formatCode>
                <c:ptCount val="38"/>
                <c:pt idx="0">
                  <c:v>0.46539999999999998</c:v>
                </c:pt>
                <c:pt idx="1">
                  <c:v>0.45429999999999998</c:v>
                </c:pt>
                <c:pt idx="2">
                  <c:v>0.43070000000000003</c:v>
                </c:pt>
                <c:pt idx="3">
                  <c:v>0.42909999999999998</c:v>
                </c:pt>
                <c:pt idx="4">
                  <c:v>0.42599999999999999</c:v>
                </c:pt>
                <c:pt idx="5">
                  <c:v>0.42130000000000001</c:v>
                </c:pt>
                <c:pt idx="6">
                  <c:v>0.41909999999999997</c:v>
                </c:pt>
                <c:pt idx="7">
                  <c:v>0.39679999999999999</c:v>
                </c:pt>
                <c:pt idx="8">
                  <c:v>0.38780000000000003</c:v>
                </c:pt>
                <c:pt idx="9">
                  <c:v>0.3861</c:v>
                </c:pt>
                <c:pt idx="10">
                  <c:v>0.38340000000000002</c:v>
                </c:pt>
                <c:pt idx="11">
                  <c:v>0.38270000000000004</c:v>
                </c:pt>
                <c:pt idx="12">
                  <c:v>0.36849999999999999</c:v>
                </c:pt>
                <c:pt idx="13">
                  <c:v>0.36619999999999997</c:v>
                </c:pt>
                <c:pt idx="14">
                  <c:v>0.36090000000000005</c:v>
                </c:pt>
                <c:pt idx="15">
                  <c:v>0.35979999999999995</c:v>
                </c:pt>
                <c:pt idx="16">
                  <c:v>0.35680000000000001</c:v>
                </c:pt>
                <c:pt idx="17">
                  <c:v>0.34749999999999998</c:v>
                </c:pt>
                <c:pt idx="18">
                  <c:v>0.34749999999999998</c:v>
                </c:pt>
                <c:pt idx="19">
                  <c:v>0.34509999999999996</c:v>
                </c:pt>
                <c:pt idx="20">
                  <c:v>0.34389999999999998</c:v>
                </c:pt>
                <c:pt idx="21">
                  <c:v>0.34380000000000005</c:v>
                </c:pt>
                <c:pt idx="22">
                  <c:v>0.32770000000000005</c:v>
                </c:pt>
                <c:pt idx="23">
                  <c:v>0.32179999999999997</c:v>
                </c:pt>
                <c:pt idx="24">
                  <c:v>0.31909999999999999</c:v>
                </c:pt>
                <c:pt idx="25">
                  <c:v>0.31409999999999999</c:v>
                </c:pt>
                <c:pt idx="26">
                  <c:v>0.3125</c:v>
                </c:pt>
                <c:pt idx="27">
                  <c:v>0.29730000000000001</c:v>
                </c:pt>
                <c:pt idx="28">
                  <c:v>0.27979999999999999</c:v>
                </c:pt>
                <c:pt idx="29">
                  <c:v>0.2767</c:v>
                </c:pt>
                <c:pt idx="30">
                  <c:v>0.27589999999999998</c:v>
                </c:pt>
                <c:pt idx="31">
                  <c:v>0.25540000000000002</c:v>
                </c:pt>
                <c:pt idx="32">
                  <c:v>0.23860000000000001</c:v>
                </c:pt>
                <c:pt idx="33">
                  <c:v>0.22889999999999999</c:v>
                </c:pt>
                <c:pt idx="34">
                  <c:v>0.20199999999999999</c:v>
                </c:pt>
                <c:pt idx="35">
                  <c:v>0.19320000000000001</c:v>
                </c:pt>
                <c:pt idx="36">
                  <c:v>0.18719999999999998</c:v>
                </c:pt>
                <c:pt idx="37">
                  <c:v>0.17929999999999999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5C-4C93-BA82-7AF34C0D4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38404399"/>
        <c:axId val="1638402735"/>
      </c:barChart>
      <c:catAx>
        <c:axId val="16384043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8402735"/>
        <c:crosses val="autoZero"/>
        <c:auto val="1"/>
        <c:lblAlgn val="ctr"/>
        <c:lblOffset val="100"/>
        <c:noMultiLvlLbl val="0"/>
      </c:catAx>
      <c:valAx>
        <c:axId val="16384027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84043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0.08571</cdr:x>
      <cdr:y>0.79335</cdr:y>
    </cdr:from>
    <cdr:to>
      <cdr:x>0.80826</cdr:x>
      <cdr:y>0.9675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E8CB0039-2C5E-4799-4B81-BF6A8A73FA56}"/>
            </a:ext>
          </a:extLst>
        </cdr:cNvPr>
        <cdr:cNvSpPr txBox="1"/>
      </cdr:nvSpPr>
      <cdr:spPr>
        <a:xfrm xmlns:a="http://schemas.openxmlformats.org/drawingml/2006/main">
          <a:off x="602853" y="4352636"/>
          <a:ext cx="5082309" cy="9554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3200" dirty="0"/>
            <a:t>FY 2020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7EC6A77-897B-A94D-8179-085D1B4EE98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98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sbhshgovapmacro.wordpress.com</a:t>
            </a:r>
            <a:r>
              <a:rPr lang="en-US" dirty="0"/>
              <a:t>/2011/06/02/international-institutions/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70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/publication/53627</a:t>
            </a:r>
          </a:p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61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siteresources.worldbank.org</a:t>
            </a:r>
            <a:r>
              <a:rPr lang="en-US" dirty="0"/>
              <a:t>/SAFETYNETSANDTRANSFERS/Resources/281945-1124119303499/SSNPrimerNote25.pdf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44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income taxes are on income.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29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DP/gdp_comp_real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Budget/Charts/SocSecSurp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ssa.gov/OACT/TRSUM/index.html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SafetyNet/Graphs/oecd_comp.png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taxrate_both.pn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taxrate_topcutoff_real.png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TaxChanges.png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Charts/forown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</a:t>
            </a:r>
            <a:r>
              <a:rPr lang="en-US" sz="3600" i="1" dirty="0"/>
              <a:t>Winter</a:t>
            </a:r>
            <a:r>
              <a:rPr lang="en-US" sz="3600" b="1" i="1" dirty="0"/>
              <a:t> 2024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Rhode Island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Spring  2024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1627956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65252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22AB8D2E-8642-6A38-8E1C-8218D31641C0}"/>
              </a:ext>
            </a:extLst>
          </p:cNvPr>
          <p:cNvSpPr/>
          <p:nvPr/>
        </p:nvSpPr>
        <p:spPr>
          <a:xfrm>
            <a:off x="4840224" y="304800"/>
            <a:ext cx="6047232" cy="592531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FAF4C6-6786-7157-D736-843814654ACF}"/>
              </a:ext>
            </a:extLst>
          </p:cNvPr>
          <p:cNvSpPr/>
          <p:nvPr/>
        </p:nvSpPr>
        <p:spPr>
          <a:xfrm>
            <a:off x="4840224" y="1938047"/>
            <a:ext cx="2810256" cy="2712720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TRADE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3C6BFB3-27BC-4FD9-44AA-35D78FA136CE}"/>
              </a:ext>
            </a:extLst>
          </p:cNvPr>
          <p:cNvSpPr txBox="1">
            <a:spLocks/>
          </p:cNvSpPr>
          <p:nvPr/>
        </p:nvSpPr>
        <p:spPr>
          <a:xfrm>
            <a:off x="821029" y="96837"/>
            <a:ext cx="9652000" cy="112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C4C88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Wh</a:t>
            </a:r>
            <a:r>
              <a:rPr lang="en-US"/>
              <a:t>at is Globalization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8B158B-D322-C45F-8277-519352701AB0}"/>
              </a:ext>
            </a:extLst>
          </p:cNvPr>
          <p:cNvSpPr txBox="1"/>
          <p:nvPr/>
        </p:nvSpPr>
        <p:spPr>
          <a:xfrm>
            <a:off x="6715087" y="1555068"/>
            <a:ext cx="39068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800" dirty="0">
                <a:solidFill>
                  <a:srgbClr val="0C4C88"/>
                </a:solidFill>
              </a:rPr>
              <a:t>Global Value Chains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216705-220C-836F-7EA1-9E93A30898A9}"/>
              </a:ext>
            </a:extLst>
          </p:cNvPr>
          <p:cNvSpPr txBox="1"/>
          <p:nvPr/>
        </p:nvSpPr>
        <p:spPr>
          <a:xfrm>
            <a:off x="7650480" y="2530763"/>
            <a:ext cx="37550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0C4C88"/>
                </a:solidFill>
              </a:rPr>
              <a:t>Foreign Direct Investment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19CDC1-7ECE-62BD-0B38-CE267B41FD17}"/>
              </a:ext>
            </a:extLst>
          </p:cNvPr>
          <p:cNvSpPr txBox="1"/>
          <p:nvPr/>
        </p:nvSpPr>
        <p:spPr>
          <a:xfrm>
            <a:off x="7674864" y="3459632"/>
            <a:ext cx="2810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0C4C88"/>
                </a:solidFill>
              </a:rPr>
              <a:t>Financial Flows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9F8554-E20F-9F16-E631-91A1E6210B43}"/>
              </a:ext>
            </a:extLst>
          </p:cNvPr>
          <p:cNvSpPr txBox="1"/>
          <p:nvPr/>
        </p:nvSpPr>
        <p:spPr>
          <a:xfrm>
            <a:off x="6108192" y="5076403"/>
            <a:ext cx="2962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0C4C88"/>
                </a:solidFill>
              </a:rPr>
              <a:t>International Travel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B9E60F-DDF7-2E81-FE3D-BACAF8221D51}"/>
              </a:ext>
            </a:extLst>
          </p:cNvPr>
          <p:cNvSpPr txBox="1"/>
          <p:nvPr/>
        </p:nvSpPr>
        <p:spPr>
          <a:xfrm>
            <a:off x="7260336" y="4270842"/>
            <a:ext cx="2426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0C4C88"/>
                </a:solidFill>
              </a:rPr>
              <a:t>Migration</a:t>
            </a:r>
          </a:p>
        </p:txBody>
      </p:sp>
    </p:spTree>
    <p:extLst>
      <p:ext uri="{BB962C8B-B14F-4D97-AF65-F5344CB8AC3E}">
        <p14:creationId xmlns:p14="http://schemas.microsoft.com/office/powerpoint/2010/main" val="2394888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7A3181-1E14-CD33-D8C2-A04636C5D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885" y="643466"/>
            <a:ext cx="7684230" cy="557106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44527-FD80-125D-8A27-8B5025F73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9F085D5-EC86-4F6A-B501-C1359CB39116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97CF2B-3028-322A-8717-9EE5EC47A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in Economic Institutions</a:t>
            </a:r>
          </a:p>
        </p:txBody>
      </p:sp>
    </p:spTree>
    <p:extLst>
      <p:ext uri="{BB962C8B-B14F-4D97-AF65-F5344CB8AC3E}">
        <p14:creationId xmlns:p14="http://schemas.microsoft.com/office/powerpoint/2010/main" val="242458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deck was created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Director, NEED</a:t>
            </a:r>
          </a:p>
          <a:p>
            <a:pPr lvl="1"/>
            <a:r>
              <a:rPr lang="en-US" dirty="0"/>
              <a:t>Geoffrey Woglom, Amherst College, Emeritus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presenters will be asked for and offer their own views.</a:t>
            </a:r>
          </a:p>
          <a:p>
            <a:pPr lvl="1"/>
            <a:r>
              <a:rPr lang="en-US" dirty="0"/>
              <a:t>Such views are those of the presenters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122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r>
              <a:rPr lang="en-US" dirty="0"/>
              <a:t>We can have a verbal Q&amp;A once the material has been presented.</a:t>
            </a:r>
          </a:p>
          <a:p>
            <a:r>
              <a:rPr lang="en-US" dirty="0"/>
              <a:t>Slides will be available from the NEED website tomorrow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112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US Federal Budget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751" y="6302703"/>
            <a:ext cx="2743200" cy="365125"/>
          </a:xfrm>
        </p:spPr>
        <p:txBody>
          <a:bodyPr/>
          <a:lstStyle/>
          <a:p>
            <a:fld id="{D9F085D5-EC86-4F6A-B501-C1359CB39116}" type="slidenum">
              <a:rPr lang="en-US" smtClean="0"/>
              <a:t>15</a:t>
            </a:fld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FC1856-8C08-C940-AA35-DC1F9BA80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34" y="268162"/>
            <a:ext cx="3568700" cy="22733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8257F07-367A-E243-9A44-8EE1A2014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400" y="3686679"/>
            <a:ext cx="3530600" cy="22987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B89FE850-57BA-7948-8921-CBD1884B46E6}"/>
              </a:ext>
            </a:extLst>
          </p:cNvPr>
          <p:cNvSpPr txBox="1">
            <a:spLocks/>
          </p:cNvSpPr>
          <p:nvPr/>
        </p:nvSpPr>
        <p:spPr>
          <a:xfrm>
            <a:off x="1500351" y="4004003"/>
            <a:ext cx="9144000" cy="14821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Brian Peterson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LaGrange College</a:t>
            </a:r>
            <a:endParaRPr lang="en-US" sz="4400" dirty="0">
              <a:solidFill>
                <a:srgbClr val="7E29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24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2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7345" y="1570730"/>
            <a:ext cx="4770074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Budget Overview</a:t>
            </a:r>
          </a:p>
          <a:p>
            <a:pPr>
              <a:spcAft>
                <a:spcPts val="1000"/>
              </a:spcAft>
            </a:pPr>
            <a:r>
              <a:rPr lang="en-US" dirty="0"/>
              <a:t>Government Spending</a:t>
            </a:r>
          </a:p>
          <a:p>
            <a:pPr>
              <a:spcAft>
                <a:spcPts val="1000"/>
              </a:spcAft>
            </a:pPr>
            <a:r>
              <a:rPr lang="en-US" dirty="0"/>
              <a:t>Tax Expenditures</a:t>
            </a:r>
          </a:p>
          <a:p>
            <a:pPr>
              <a:spcAft>
                <a:spcPts val="1000"/>
              </a:spcAft>
            </a:pPr>
            <a:r>
              <a:rPr lang="en-US" dirty="0"/>
              <a:t>Government Revenues</a:t>
            </a:r>
          </a:p>
          <a:p>
            <a:pPr>
              <a:spcAft>
                <a:spcPts val="1000"/>
              </a:spcAft>
            </a:pPr>
            <a:r>
              <a:rPr lang="en-US" dirty="0"/>
              <a:t>Government Shutdown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150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406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E2E22-A54C-8749-8B66-1F6A5D34B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Does the U.S. Gov’t Budget Look Like?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DB3FD-6BBC-D04C-8BBD-ECD9059F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29FE31-6082-DD4E-988F-7C0A182A5C5B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730375"/>
          <a:ext cx="10515600" cy="3765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686">
                  <a:extLst>
                    <a:ext uri="{9D8B030D-6E8A-4147-A177-3AD203B41FA5}">
                      <a16:colId xmlns:a16="http://schemas.microsoft.com/office/drawing/2014/main" val="1340818955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val="1608040808"/>
                    </a:ext>
                  </a:extLst>
                </a:gridCol>
                <a:gridCol w="1103085">
                  <a:extLst>
                    <a:ext uri="{9D8B030D-6E8A-4147-A177-3AD203B41FA5}">
                      <a16:colId xmlns:a16="http://schemas.microsoft.com/office/drawing/2014/main" val="1525291220"/>
                    </a:ext>
                  </a:extLst>
                </a:gridCol>
                <a:gridCol w="2530566">
                  <a:extLst>
                    <a:ext uri="{9D8B030D-6E8A-4147-A177-3AD203B41FA5}">
                      <a16:colId xmlns:a16="http://schemas.microsoft.com/office/drawing/2014/main" val="5948719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44408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Billions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Expenditures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Billions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016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Income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$2,632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Mandatory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$4,010*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346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Payroll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$1,484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Discretionary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$1,787*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293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Corporate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68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$356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67515"/>
                  </a:ext>
                </a:extLst>
              </a:tr>
              <a:tr h="656958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18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$4,896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$6,272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30751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731C253-BAC7-E34E-A86A-67088D2BE8C7}"/>
              </a:ext>
            </a:extLst>
          </p:cNvPr>
          <p:cNvSpPr txBox="1"/>
          <p:nvPr/>
        </p:nvSpPr>
        <p:spPr>
          <a:xfrm>
            <a:off x="3293660" y="956418"/>
            <a:ext cx="5881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Fiscal Year 2022 Budget Summary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9F6DB5-7ACB-C649-ACAA-C5BE8B1DB750}"/>
              </a:ext>
            </a:extLst>
          </p:cNvPr>
          <p:cNvSpPr txBox="1"/>
          <p:nvPr/>
        </p:nvSpPr>
        <p:spPr>
          <a:xfrm>
            <a:off x="3704886" y="5609194"/>
            <a:ext cx="5768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Budget Deficit: $1,375 Billion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E9D487-1D56-954F-930C-FD92841F4940}"/>
              </a:ext>
            </a:extLst>
          </p:cNvPr>
          <p:cNvSpPr txBox="1"/>
          <p:nvPr/>
        </p:nvSpPr>
        <p:spPr>
          <a:xfrm>
            <a:off x="6096000" y="6456851"/>
            <a:ext cx="6072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Monthly Treasury Statement. 9/22 .  *Estimates based on OMB Forecasted Breakdown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60D7D26-67AC-BDB7-69BA-EFDF01DBE333}"/>
              </a:ext>
            </a:extLst>
          </p:cNvPr>
          <p:cNvGrpSpPr/>
          <p:nvPr/>
        </p:nvGrpSpPr>
        <p:grpSpPr>
          <a:xfrm>
            <a:off x="3913111" y="4604888"/>
            <a:ext cx="2779920" cy="1004306"/>
            <a:chOff x="3913111" y="4604888"/>
            <a:chExt cx="2779920" cy="1004306"/>
          </a:xfrm>
        </p:grpSpPr>
        <p:sp>
          <p:nvSpPr>
            <p:cNvPr id="3" name="Oval 2"/>
            <p:cNvSpPr/>
            <p:nvPr/>
          </p:nvSpPr>
          <p:spPr>
            <a:xfrm>
              <a:off x="3913111" y="4604888"/>
              <a:ext cx="2779920" cy="1004306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92BF18-880B-AA64-E200-1E474DDFC15A}"/>
                </a:ext>
              </a:extLst>
            </p:cNvPr>
            <p:cNvSpPr txBox="1"/>
            <p:nvPr/>
          </p:nvSpPr>
          <p:spPr>
            <a:xfrm>
              <a:off x="5637229" y="5024419"/>
              <a:ext cx="10558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19.8%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9BCAD71-44DE-8C0F-44D9-85C3C0CD2940}"/>
              </a:ext>
            </a:extLst>
          </p:cNvPr>
          <p:cNvGrpSpPr/>
          <p:nvPr/>
        </p:nvGrpSpPr>
        <p:grpSpPr>
          <a:xfrm>
            <a:off x="9473848" y="4604889"/>
            <a:ext cx="2922399" cy="1004306"/>
            <a:chOff x="9473848" y="4604889"/>
            <a:chExt cx="2922399" cy="1004306"/>
          </a:xfrm>
        </p:grpSpPr>
        <p:sp>
          <p:nvSpPr>
            <p:cNvPr id="5" name="Oval 4"/>
            <p:cNvSpPr/>
            <p:nvPr/>
          </p:nvSpPr>
          <p:spPr>
            <a:xfrm>
              <a:off x="9473848" y="4604889"/>
              <a:ext cx="2922399" cy="1004306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D184C00-8AA3-E884-20A2-404134A066D0}"/>
                </a:ext>
              </a:extLst>
            </p:cNvPr>
            <p:cNvSpPr txBox="1"/>
            <p:nvPr/>
          </p:nvSpPr>
          <p:spPr>
            <a:xfrm>
              <a:off x="11239697" y="4973148"/>
              <a:ext cx="10558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25.4%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D38D74-8F4A-45E1-C4D5-CC256BA0AE1F}"/>
              </a:ext>
            </a:extLst>
          </p:cNvPr>
          <p:cNvGrpSpPr/>
          <p:nvPr/>
        </p:nvGrpSpPr>
        <p:grpSpPr>
          <a:xfrm>
            <a:off x="6162508" y="5357495"/>
            <a:ext cx="3540087" cy="1004306"/>
            <a:chOff x="6162508" y="5357495"/>
            <a:chExt cx="3540087" cy="100430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0BFB99F-996A-2744-8CB9-3453F485E7B3}"/>
                </a:ext>
              </a:extLst>
            </p:cNvPr>
            <p:cNvSpPr/>
            <p:nvPr/>
          </p:nvSpPr>
          <p:spPr>
            <a:xfrm>
              <a:off x="6162508" y="5357495"/>
              <a:ext cx="3519564" cy="1004306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C98E329-F2AF-6F24-C517-4FA816317860}"/>
                </a:ext>
              </a:extLst>
            </p:cNvPr>
            <p:cNvSpPr txBox="1"/>
            <p:nvPr/>
          </p:nvSpPr>
          <p:spPr>
            <a:xfrm>
              <a:off x="8646793" y="5713924"/>
              <a:ext cx="10558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5.5%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5870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90FBD-A24F-CF03-D994-FE491A286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876" y="-2203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</a:t>
            </a:r>
            <a:r>
              <a:rPr lang="en-US" dirty="0"/>
              <a:t>dget Components</a:t>
            </a:r>
          </a:p>
        </p:txBody>
      </p:sp>
      <p:pic>
        <p:nvPicPr>
          <p:cNvPr id="6" name="Content Placeholder 5" descr="A graph of income and revenue&#10;&#10;Description automatically generated with medium confidence">
            <a:extLst>
              <a:ext uri="{FF2B5EF4-FFF2-40B4-BE49-F238E27FC236}">
                <a16:creationId xmlns:a16="http://schemas.microsoft.com/office/drawing/2014/main" id="{0AE2EFD1-90D7-5B9A-4FF2-2E56ADC3D4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380" y="1347597"/>
            <a:ext cx="10383239" cy="472562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61020-FD80-6FE8-2B48-AC8496603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44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US Federal Budget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751" y="6302703"/>
            <a:ext cx="2743200" cy="365125"/>
          </a:xfrm>
        </p:spPr>
        <p:txBody>
          <a:bodyPr/>
          <a:lstStyle/>
          <a:p>
            <a:fld id="{D9F085D5-EC86-4F6A-B501-C1359CB39116}" type="slidenum">
              <a:rPr lang="en-US" smtClean="0"/>
              <a:t>2</a:t>
            </a:fld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FC1856-8C08-C940-AA35-DC1F9BA80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34" y="268162"/>
            <a:ext cx="3568700" cy="22733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8257F07-367A-E243-9A44-8EE1A2014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400" y="3686679"/>
            <a:ext cx="3530600" cy="22987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B89FE850-57BA-7948-8921-CBD1884B46E6}"/>
              </a:ext>
            </a:extLst>
          </p:cNvPr>
          <p:cNvSpPr txBox="1">
            <a:spLocks/>
          </p:cNvSpPr>
          <p:nvPr/>
        </p:nvSpPr>
        <p:spPr>
          <a:xfrm>
            <a:off x="1220951" y="4004003"/>
            <a:ext cx="9144000" cy="198137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Brian Peterson,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Vice President for Academic Affairs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Professor of Business and Accounting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LaGrange College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LaGrange, Georgia</a:t>
            </a:r>
            <a:endParaRPr lang="en-US" sz="4400" dirty="0">
              <a:solidFill>
                <a:srgbClr val="7E29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706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5B61D-0C45-DA40-A805-5320849B1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Budget Details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7B7BC-3911-BC40-8FAD-9058404CC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A5A11B-14C9-6F4F-B93E-32DA8CEF926B}"/>
              </a:ext>
            </a:extLst>
          </p:cNvPr>
          <p:cNvSpPr txBox="1"/>
          <p:nvPr/>
        </p:nvSpPr>
        <p:spPr>
          <a:xfrm>
            <a:off x="6488953" y="6466700"/>
            <a:ext cx="2893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Monthly Treasury Statement. 9/22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D5CE68-F99B-CB9B-8C1C-F3F04EAE3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367" y="1017828"/>
            <a:ext cx="8809486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0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Government Spending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624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Go</a:t>
            </a:r>
            <a:r>
              <a:rPr lang="en-US" dirty="0"/>
              <a:t>v’t Expenditures and the US Economy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963877D-2C5A-5547-B4D5-ACA3A2E5DC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151F6E3-CA02-4B4C-8C8D-20CB92BBB009}"/>
              </a:ext>
            </a:extLst>
          </p:cNvPr>
          <p:cNvSpPr/>
          <p:nvPr/>
        </p:nvSpPr>
        <p:spPr>
          <a:xfrm>
            <a:off x="2446317" y="1769423"/>
            <a:ext cx="2565070" cy="32063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675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C2B290-920E-E747-F4EA-E6F8036A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3" name="Content Placeholder 5" descr="A pie chart with text&#10;&#10;Description automatically generated">
            <a:extLst>
              <a:ext uri="{FF2B5EF4-FFF2-40B4-BE49-F238E27FC236}">
                <a16:creationId xmlns:a16="http://schemas.microsoft.com/office/drawing/2014/main" id="{C6A75C53-11F7-9C56-4FA5-5B617BF9F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799" y="262649"/>
            <a:ext cx="9704547" cy="567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80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4DAE6-3083-72FF-3572-9166AB268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 Important Distinction: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36AEF-8E46-F121-CDDC-43E419A3F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Mandatory vs. Discretionary Spending:</a:t>
            </a:r>
          </a:p>
          <a:p>
            <a:pPr lvl="1"/>
            <a:r>
              <a:rPr lang="en-US" b="1" dirty="0"/>
              <a:t>Discretionary</a:t>
            </a:r>
            <a:r>
              <a:rPr lang="en-US" dirty="0"/>
              <a:t> Spending requires annual appropriations, e.g., most of Defense.</a:t>
            </a:r>
          </a:p>
          <a:p>
            <a:pPr lvl="1"/>
            <a:r>
              <a:rPr lang="en-US" b="1" dirty="0"/>
              <a:t>Mandatory</a:t>
            </a:r>
            <a:r>
              <a:rPr lang="en-US" dirty="0"/>
              <a:t> Spending is ongoing authorization to spend mostly on “entitlements:” such as Social Security and Medicare.</a:t>
            </a:r>
          </a:p>
          <a:p>
            <a:endParaRPr lang="en-US" dirty="0"/>
          </a:p>
          <a:p>
            <a:r>
              <a:rPr lang="en-US" dirty="0"/>
              <a:t>Budget for 2022:</a:t>
            </a:r>
          </a:p>
          <a:p>
            <a:pPr lvl="1"/>
            <a:r>
              <a:rPr lang="en-US" dirty="0"/>
              <a:t>Mandatory + Net Interest was 74%;</a:t>
            </a:r>
          </a:p>
          <a:p>
            <a:pPr lvl="1"/>
            <a:r>
              <a:rPr lang="en-US" dirty="0"/>
              <a:t>Discretionary 26%.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8DF9B3-5D88-472D-DFCC-86A3CC10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EA5E2F-C55C-F5D5-0130-BD8F976329A1}"/>
              </a:ext>
            </a:extLst>
          </p:cNvPr>
          <p:cNvSpPr txBox="1"/>
          <p:nvPr/>
        </p:nvSpPr>
        <p:spPr>
          <a:xfrm>
            <a:off x="9924485" y="6456851"/>
            <a:ext cx="16730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Hutchins Center</a:t>
            </a:r>
          </a:p>
        </p:txBody>
      </p:sp>
    </p:spTree>
    <p:extLst>
      <p:ext uri="{BB962C8B-B14F-4D97-AF65-F5344CB8AC3E}">
        <p14:creationId xmlns:p14="http://schemas.microsoft.com/office/powerpoint/2010/main" val="3801371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On </a:t>
            </a:r>
            <a:r>
              <a:rPr lang="en-US" dirty="0"/>
              <a:t>What is the Money Spent?  It’s Complicated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204527" y="945531"/>
            <a:ext cx="5619060" cy="52115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E42268-3D12-0064-FE0D-4CCFA9650B58}"/>
              </a:ext>
            </a:extLst>
          </p:cNvPr>
          <p:cNvSpPr txBox="1"/>
          <p:nvPr/>
        </p:nvSpPr>
        <p:spPr>
          <a:xfrm>
            <a:off x="8309953" y="6456851"/>
            <a:ext cx="30438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Hutchins Center, Brookings Institution</a:t>
            </a:r>
          </a:p>
        </p:txBody>
      </p:sp>
    </p:spTree>
    <p:extLst>
      <p:ext uri="{BB962C8B-B14F-4D97-AF65-F5344CB8AC3E}">
        <p14:creationId xmlns:p14="http://schemas.microsoft.com/office/powerpoint/2010/main" val="4142542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10D0FB-CC1D-D03A-24BB-D3080BB5D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3" name="Content Placeholder 5" descr="A pie chart of federal discrimination&#10;&#10;Description automatically generated">
            <a:extLst>
              <a:ext uri="{FF2B5EF4-FFF2-40B4-BE49-F238E27FC236}">
                <a16:creationId xmlns:a16="http://schemas.microsoft.com/office/drawing/2014/main" id="{9C243976-428F-F765-1A1D-3380EE0A1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934" y="262649"/>
            <a:ext cx="7665154" cy="583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41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C4D0D2-8037-43D1-DF70-2C65F3911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pic>
        <p:nvPicPr>
          <p:cNvPr id="3" name="Content Placeholder 5" descr="A graph showing the value of the government&#10;&#10;Description automatically generated with medium confidence">
            <a:extLst>
              <a:ext uri="{FF2B5EF4-FFF2-40B4-BE49-F238E27FC236}">
                <a16:creationId xmlns:a16="http://schemas.microsoft.com/office/drawing/2014/main" id="{1F106433-A300-0195-384E-BC7DEA384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00" y="903250"/>
            <a:ext cx="10901000" cy="482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89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83C3C3-5BF2-1AE6-F9A2-CFFDCBE11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3" name="Content Placeholder 5" descr="A pie chart with text on it&#10;&#10;Description automatically generated">
            <a:extLst>
              <a:ext uri="{FF2B5EF4-FFF2-40B4-BE49-F238E27FC236}">
                <a16:creationId xmlns:a16="http://schemas.microsoft.com/office/drawing/2014/main" id="{C7273B89-9214-7C8E-FEFC-23E97B0F4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57" y="303068"/>
            <a:ext cx="8765177" cy="584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070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83C3C3-5BF2-1AE6-F9A2-CFFDCBE11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pic>
        <p:nvPicPr>
          <p:cNvPr id="4" name="Content Placeholder 5" descr="A pie chart with text&#10;&#10;Description automatically generated">
            <a:extLst>
              <a:ext uri="{FF2B5EF4-FFF2-40B4-BE49-F238E27FC236}">
                <a16:creationId xmlns:a16="http://schemas.microsoft.com/office/drawing/2014/main" id="{5414BFCF-8957-FBDF-AC8F-7C1456958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566" y="565137"/>
            <a:ext cx="10515600" cy="558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70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nonpartisan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246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Ma</a:t>
            </a:r>
            <a:r>
              <a:rPr lang="en-US" dirty="0"/>
              <a:t>ndatory Spending: Social Security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Retirement (OA)</a:t>
            </a:r>
          </a:p>
          <a:p>
            <a:pPr lvl="1"/>
            <a:r>
              <a:rPr lang="en-US" dirty="0"/>
              <a:t>Covers 96% of US workers.</a:t>
            </a:r>
          </a:p>
          <a:p>
            <a:pPr lvl="1"/>
            <a:r>
              <a:rPr lang="en-US" dirty="0"/>
              <a:t>Retirement age is increasing from 65-67.</a:t>
            </a:r>
          </a:p>
          <a:p>
            <a:r>
              <a:rPr lang="en-US" dirty="0"/>
              <a:t>Survivors (S)</a:t>
            </a:r>
          </a:p>
          <a:p>
            <a:pPr lvl="1"/>
            <a:r>
              <a:rPr lang="en-US" dirty="0"/>
              <a:t>A worker's spouse and dependents may be eligible for survivors' benefits if the worker dies.</a:t>
            </a:r>
          </a:p>
          <a:p>
            <a:r>
              <a:rPr lang="en-US" dirty="0"/>
              <a:t>Disability (DI)</a:t>
            </a:r>
          </a:p>
          <a:p>
            <a:pPr lvl="1"/>
            <a:r>
              <a:rPr lang="en-US" dirty="0"/>
              <a:t>A medical condition expected to last at least one year or to be fatal.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50333-6611-4E4A-B1AE-6C07175DA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7551" y="1113569"/>
            <a:ext cx="21336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667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D77CF-96B8-7446-BB6A-0818CEE25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Do Social Security Funds Come From?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6FD88-AD6F-3D4C-A3A1-46EC9A298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700" y="1325563"/>
            <a:ext cx="5257800" cy="4351338"/>
          </a:xfrm>
        </p:spPr>
        <p:txBody>
          <a:bodyPr/>
          <a:lstStyle/>
          <a:p>
            <a:r>
              <a:rPr lang="en-US" dirty="0"/>
              <a:t>Payroll  taxes</a:t>
            </a:r>
          </a:p>
          <a:p>
            <a:pPr lvl="1"/>
            <a:r>
              <a:rPr lang="en-US" dirty="0"/>
              <a:t>Tax rates: </a:t>
            </a:r>
          </a:p>
          <a:p>
            <a:pPr lvl="2"/>
            <a:r>
              <a:rPr lang="en-US" dirty="0"/>
              <a:t>Employee: 		6.2%</a:t>
            </a:r>
          </a:p>
          <a:p>
            <a:pPr lvl="2"/>
            <a:r>
              <a:rPr lang="en-US" dirty="0"/>
              <a:t>Employer: 		6.2%</a:t>
            </a:r>
          </a:p>
          <a:p>
            <a:pPr lvl="2"/>
            <a:r>
              <a:rPr lang="en-US" dirty="0"/>
              <a:t>Self Employed:	12.4%</a:t>
            </a:r>
          </a:p>
          <a:p>
            <a:pPr lvl="1"/>
            <a:r>
              <a:rPr lang="en-US" dirty="0"/>
              <a:t>Cap in 2024: $168,600</a:t>
            </a:r>
          </a:p>
          <a:p>
            <a:r>
              <a:rPr lang="en-US" dirty="0"/>
              <a:t>Taxes on OASDI benefits</a:t>
            </a:r>
          </a:p>
          <a:p>
            <a:pPr lvl="1"/>
            <a:r>
              <a:rPr lang="en-US" dirty="0"/>
              <a:t>Not all benefits are taxed.</a:t>
            </a:r>
          </a:p>
          <a:p>
            <a:r>
              <a:rPr lang="en-US" dirty="0"/>
              <a:t>Interest earnings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40CED-3845-D346-9B01-A5C9D8D71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5C03B7-BAAF-D747-A8FC-0953215B1A4D}"/>
              </a:ext>
            </a:extLst>
          </p:cNvPr>
          <p:cNvSpPr txBox="1"/>
          <p:nvPr/>
        </p:nvSpPr>
        <p:spPr>
          <a:xfrm>
            <a:off x="7493104" y="1968884"/>
            <a:ext cx="31512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Key Question:</a:t>
            </a:r>
          </a:p>
          <a:p>
            <a:r>
              <a:rPr lang="en-US" sz="4000" b="1" dirty="0"/>
              <a:t>Who pays?</a:t>
            </a:r>
          </a:p>
        </p:txBody>
      </p:sp>
    </p:spTree>
    <p:extLst>
      <p:ext uri="{BB962C8B-B14F-4D97-AF65-F5344CB8AC3E}">
        <p14:creationId xmlns:p14="http://schemas.microsoft.com/office/powerpoint/2010/main" val="28383872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DB5D8-BF0D-D74A-B31E-262535570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Soc</a:t>
            </a:r>
            <a:r>
              <a:rPr lang="en-US" dirty="0"/>
              <a:t>ial Security Trust Fund</a:t>
            </a:r>
          </a:p>
        </p:txBody>
      </p:sp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04CED890-1742-1B4F-90D3-559F734F99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284019" y="1125954"/>
            <a:ext cx="7280562" cy="485607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96379E-DAE5-0D43-80AF-0E773D13A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089C3E-930C-6044-A3D8-647DEA009877}"/>
              </a:ext>
            </a:extLst>
          </p:cNvPr>
          <p:cNvSpPr txBox="1">
            <a:spLocks/>
          </p:cNvSpPr>
          <p:nvPr/>
        </p:nvSpPr>
        <p:spPr>
          <a:xfrm>
            <a:off x="7848600" y="1459411"/>
            <a:ext cx="5181600" cy="4189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Spending in 2022</a:t>
            </a:r>
          </a:p>
          <a:p>
            <a:pPr lvl="1"/>
            <a:r>
              <a:rPr lang="en-US" dirty="0"/>
              <a:t>OASI:  	$1,097 billion</a:t>
            </a:r>
          </a:p>
          <a:p>
            <a:pPr lvl="1"/>
            <a:r>
              <a:rPr lang="en-US" dirty="0"/>
              <a:t>DI:	$147 billion</a:t>
            </a:r>
          </a:p>
          <a:p>
            <a:r>
              <a:rPr lang="en-US" dirty="0"/>
              <a:t>Income in 2022</a:t>
            </a:r>
          </a:p>
          <a:p>
            <a:pPr lvl="1"/>
            <a:r>
              <a:rPr lang="en-US" dirty="0"/>
              <a:t>OASI:	$1,057</a:t>
            </a:r>
          </a:p>
          <a:p>
            <a:pPr lvl="1"/>
            <a:r>
              <a:rPr lang="en-US" dirty="0"/>
              <a:t>DI:	$165</a:t>
            </a:r>
          </a:p>
          <a:p>
            <a:r>
              <a:rPr lang="en-US" dirty="0"/>
              <a:t>Surplus in 2022</a:t>
            </a:r>
          </a:p>
          <a:p>
            <a:pPr lvl="1"/>
            <a:r>
              <a:rPr lang="en-US" dirty="0"/>
              <a:t>OASI:	$-41</a:t>
            </a:r>
          </a:p>
          <a:p>
            <a:pPr lvl="1"/>
            <a:r>
              <a:rPr lang="en-US" dirty="0"/>
              <a:t>DI:	$19</a:t>
            </a:r>
          </a:p>
          <a:p>
            <a:r>
              <a:rPr lang="en-US" dirty="0"/>
              <a:t>Total </a:t>
            </a:r>
            <a:r>
              <a:rPr lang="en-US" dirty="0">
                <a:solidFill>
                  <a:srgbClr val="FF0000"/>
                </a:solidFill>
              </a:rPr>
              <a:t>Deficit</a:t>
            </a:r>
            <a:r>
              <a:rPr lang="en-US" dirty="0"/>
              <a:t>:    $22 Billion</a:t>
            </a:r>
          </a:p>
          <a:p>
            <a:pPr lvl="1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C850E3-0638-2D41-808F-38786DB283AD}"/>
              </a:ext>
            </a:extLst>
          </p:cNvPr>
          <p:cNvSpPr txBox="1"/>
          <p:nvPr/>
        </p:nvSpPr>
        <p:spPr>
          <a:xfrm>
            <a:off x="7848600" y="6456851"/>
            <a:ext cx="3625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https://www.ssa.gov/OACT/TRSUM/index.html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684275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26C7C-2CAA-9342-A33B-BB9E5765E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De</a:t>
            </a:r>
            <a:r>
              <a:rPr lang="en-US" dirty="0"/>
              <a:t>ficits As Far As the Eye Can See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8A7DBC-F365-794C-8D4B-C2969F7CF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95DA66-FF68-2647-A075-73AE4FBDDD9C}"/>
              </a:ext>
            </a:extLst>
          </p:cNvPr>
          <p:cNvSpPr txBox="1"/>
          <p:nvPr/>
        </p:nvSpPr>
        <p:spPr>
          <a:xfrm>
            <a:off x="3529013" y="6412788"/>
            <a:ext cx="8104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2019 Annual Report of the Board of Trustees of the Federal Old-Age and Survivors Insurance and Disability Insurance Trust Funds, Table IV.B1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50F468-3595-4F0D-97C8-93615D7D88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A graph showing the growth of the number of companies&#10;&#10;Description automatically generated with medium confidence">
            <a:extLst>
              <a:ext uri="{FF2B5EF4-FFF2-40B4-BE49-F238E27FC236}">
                <a16:creationId xmlns:a16="http://schemas.microsoft.com/office/drawing/2014/main" id="{9F0A2D89-A1F8-5360-480C-A619318E78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3733" y="1246055"/>
            <a:ext cx="8224165" cy="4766697"/>
          </a:xfr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C8D22C2-2B66-2044-87F5-6AAF810E7D01}"/>
              </a:ext>
            </a:extLst>
          </p:cNvPr>
          <p:cNvSpPr txBox="1">
            <a:spLocks/>
          </p:cNvSpPr>
          <p:nvPr/>
        </p:nvSpPr>
        <p:spPr>
          <a:xfrm>
            <a:off x="245647" y="1347259"/>
            <a:ext cx="4343400" cy="4189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Trust Fund Solvency</a:t>
            </a:r>
          </a:p>
          <a:p>
            <a:pPr lvl="1"/>
            <a:r>
              <a:rPr lang="en-US" dirty="0"/>
              <a:t>Annual deficits after 2019</a:t>
            </a:r>
          </a:p>
          <a:p>
            <a:pPr lvl="1"/>
            <a:r>
              <a:rPr lang="en-US" dirty="0"/>
              <a:t>Fund insolvent after 2036</a:t>
            </a:r>
          </a:p>
        </p:txBody>
      </p:sp>
    </p:spTree>
    <p:extLst>
      <p:ext uri="{BB962C8B-B14F-4D97-AF65-F5344CB8AC3E}">
        <p14:creationId xmlns:p14="http://schemas.microsoft.com/office/powerpoint/2010/main" val="8273453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6DB5D9-A072-3DCD-700A-8198FC3B4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3" name="Content Placeholder 5" descr="A graph of a graph showing the value of a company&#10;&#10;Description automatically generated with medium confidence">
            <a:extLst>
              <a:ext uri="{FF2B5EF4-FFF2-40B4-BE49-F238E27FC236}">
                <a16:creationId xmlns:a16="http://schemas.microsoft.com/office/drawing/2014/main" id="{D3E82830-76D9-FA2A-E9D9-B0045B482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93770"/>
            <a:ext cx="6818811" cy="598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252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6DB5D9-A072-3DCD-700A-8198FC3B4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pic>
        <p:nvPicPr>
          <p:cNvPr id="3" name="Content Placeholder 5" descr="A screenshot of a document&#10;&#10;Description automatically generated">
            <a:extLst>
              <a:ext uri="{FF2B5EF4-FFF2-40B4-BE49-F238E27FC236}">
                <a16:creationId xmlns:a16="http://schemas.microsoft.com/office/drawing/2014/main" id="{4D48667F-BC44-78BA-32EC-7625BDA91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87002"/>
            <a:ext cx="10515600" cy="41174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63E299-891C-DD22-4756-CB0B564363C8}"/>
              </a:ext>
            </a:extLst>
          </p:cNvPr>
          <p:cNvSpPr/>
          <p:nvPr/>
        </p:nvSpPr>
        <p:spPr>
          <a:xfrm>
            <a:off x="1132114" y="3570514"/>
            <a:ext cx="9022080" cy="4005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3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Op</a:t>
            </a:r>
            <a:r>
              <a:rPr lang="en-US" dirty="0"/>
              <a:t>tions for Eliminating the </a:t>
            </a:r>
            <a:r>
              <a:rPr lang="en-US" dirty="0" err="1"/>
              <a:t>Soc</a:t>
            </a:r>
            <a:r>
              <a:rPr lang="en-US" dirty="0"/>
              <a:t> Sec Deficits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778" y="1325563"/>
            <a:ext cx="10515600" cy="488013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800" u="sng" dirty="0"/>
              <a:t>Problem is 1-1.5% of GDP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Raise the retirement age.</a:t>
            </a:r>
          </a:p>
          <a:p>
            <a:endParaRPr lang="en-US" sz="4000" dirty="0"/>
          </a:p>
          <a:p>
            <a:r>
              <a:rPr lang="en-US" sz="4000" dirty="0"/>
              <a:t>Increase the tax rate.</a:t>
            </a:r>
          </a:p>
          <a:p>
            <a:pPr lvl="1"/>
            <a:r>
              <a:rPr lang="en-US" sz="3600" dirty="0"/>
              <a:t>4 percentage pt. increase raises 0.6% of GDP.</a:t>
            </a:r>
          </a:p>
          <a:p>
            <a:r>
              <a:rPr lang="en-US" sz="4000" dirty="0"/>
              <a:t>Raise the amount of income subject to tax.</a:t>
            </a:r>
          </a:p>
          <a:p>
            <a:pPr lvl="1"/>
            <a:r>
              <a:rPr lang="en-US" sz="3600" dirty="0"/>
              <a:t>Tax all wages raises 1.1% of GDP.</a:t>
            </a:r>
            <a:endParaRPr lang="en-US" sz="4000" dirty="0"/>
          </a:p>
          <a:p>
            <a:r>
              <a:rPr lang="en-US" sz="4000" dirty="0"/>
              <a:t>Reduce benefits.</a:t>
            </a:r>
          </a:p>
          <a:p>
            <a:pPr lvl="1"/>
            <a:r>
              <a:rPr lang="en-US" sz="3600" dirty="0"/>
              <a:t>21% cut in benefits </a:t>
            </a:r>
            <a:r>
              <a:rPr lang="en-US" sz="3600"/>
              <a:t>by 2036 </a:t>
            </a:r>
            <a:r>
              <a:rPr lang="en-US" sz="3600" dirty="0"/>
              <a:t>would be necessary.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8760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16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Ma</a:t>
            </a:r>
            <a:r>
              <a:rPr lang="en-US" dirty="0"/>
              <a:t>ndatory Spending: Medicare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 A: Hospital Insurance</a:t>
            </a:r>
          </a:p>
          <a:p>
            <a:r>
              <a:rPr lang="en-US" dirty="0"/>
              <a:t>Part B: Physician, outpatient, home health, and other services.</a:t>
            </a:r>
          </a:p>
          <a:p>
            <a:r>
              <a:rPr lang="en-US" dirty="0"/>
              <a:t>Part D: Subsidized access to pharmaceuticals.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Part C: Medicare Advantage Plans – offered by private companies approved by Medicare.</a:t>
            </a:r>
          </a:p>
          <a:p>
            <a:pPr lvl="1"/>
            <a:r>
              <a:rPr lang="en-US" dirty="0"/>
              <a:t>Medicare Advantage Plans may offer extra coverage, such as vision, hearing, dental, and/or health and wellness programs.  But, you must receive referrals within network.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4756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AD43F-025E-9F44-86B1-B4A3EE018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</a:t>
            </a:r>
            <a:r>
              <a:rPr lang="en-US" dirty="0"/>
              <a:t>dicare Finances in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04225-7558-0C41-8677-0ACFD31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6550" y="1325563"/>
            <a:ext cx="6191250" cy="4797863"/>
          </a:xfrm>
        </p:spPr>
        <p:txBody>
          <a:bodyPr>
            <a:normAutofit fontScale="92500"/>
          </a:bodyPr>
          <a:lstStyle/>
          <a:p>
            <a:r>
              <a:rPr lang="en-US" dirty="0"/>
              <a:t>Part A:</a:t>
            </a:r>
          </a:p>
          <a:p>
            <a:pPr lvl="1"/>
            <a:r>
              <a:rPr lang="en-US" dirty="0"/>
              <a:t>Income in 2021:		$342 billion</a:t>
            </a:r>
          </a:p>
          <a:p>
            <a:pPr lvl="1"/>
            <a:r>
              <a:rPr lang="en-US" dirty="0"/>
              <a:t>Expenses in 2021:		$402 billion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Deficit</a:t>
            </a:r>
            <a:r>
              <a:rPr lang="en-US" dirty="0"/>
              <a:t>:			$60 billion</a:t>
            </a:r>
          </a:p>
          <a:p>
            <a:r>
              <a:rPr lang="en-US" dirty="0"/>
              <a:t>Part B and Part D:</a:t>
            </a:r>
          </a:p>
          <a:p>
            <a:pPr lvl="1"/>
            <a:r>
              <a:rPr lang="en-US" dirty="0"/>
              <a:t>Income in 2021:		$558 billion</a:t>
            </a:r>
          </a:p>
          <a:p>
            <a:pPr lvl="1"/>
            <a:r>
              <a:rPr lang="en-US" dirty="0"/>
              <a:t>Expenses in 2021:		$524 billion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Surplus</a:t>
            </a:r>
            <a:r>
              <a:rPr lang="en-US" dirty="0"/>
              <a:t>:			$24 billion</a:t>
            </a:r>
          </a:p>
          <a:p>
            <a:pPr lvl="1"/>
            <a:endParaRPr lang="en-US" dirty="0"/>
          </a:p>
          <a:p>
            <a:r>
              <a:rPr lang="en-US" dirty="0"/>
              <a:t>Long term sustainability:</a:t>
            </a:r>
          </a:p>
          <a:p>
            <a:pPr lvl="1"/>
            <a:r>
              <a:rPr lang="en-US" dirty="0"/>
              <a:t>Deficits began in 2016</a:t>
            </a:r>
          </a:p>
          <a:p>
            <a:pPr lvl="1"/>
            <a:r>
              <a:rPr lang="en-US" dirty="0"/>
              <a:t>Part A Trust Fund depleted by 2026.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D1323-B476-B94B-8868-659FBD2D6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59DAE2-0638-B80D-4225-4FD38AF545EE}"/>
              </a:ext>
            </a:extLst>
          </p:cNvPr>
          <p:cNvSpPr txBox="1"/>
          <p:nvPr/>
        </p:nvSpPr>
        <p:spPr>
          <a:xfrm>
            <a:off x="3529013" y="6412788"/>
            <a:ext cx="8104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2021 Annual Report of the Board of Trustees of the Federal Hospital Insurance and Supplementary Medical  Insurance</a:t>
            </a:r>
          </a:p>
          <a:p>
            <a:r>
              <a:rPr lang="en-US" sz="1200" dirty="0"/>
              <a:t>Trust Funds</a:t>
            </a:r>
          </a:p>
        </p:txBody>
      </p:sp>
    </p:spTree>
    <p:extLst>
      <p:ext uri="{BB962C8B-B14F-4D97-AF65-F5344CB8AC3E}">
        <p14:creationId xmlns:p14="http://schemas.microsoft.com/office/powerpoint/2010/main" val="14301812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D77CF-96B8-7446-BB6A-0818CEE25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Do Medicare Funds Come From?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6FD88-AD6F-3D4C-A3A1-46EC9A298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454" y="1602225"/>
            <a:ext cx="6373091" cy="4351338"/>
          </a:xfrm>
        </p:spPr>
        <p:txBody>
          <a:bodyPr>
            <a:normAutofit/>
          </a:bodyPr>
          <a:lstStyle/>
          <a:p>
            <a:r>
              <a:rPr lang="en-US" dirty="0"/>
              <a:t>Payroll  taxes</a:t>
            </a:r>
          </a:p>
          <a:p>
            <a:pPr lvl="1"/>
            <a:r>
              <a:rPr lang="en-US" dirty="0"/>
              <a:t>Tax rates: </a:t>
            </a:r>
          </a:p>
          <a:p>
            <a:pPr lvl="2"/>
            <a:r>
              <a:rPr lang="en-US" dirty="0"/>
              <a:t>Employee: 		1.45%</a:t>
            </a:r>
          </a:p>
          <a:p>
            <a:pPr lvl="2"/>
            <a:r>
              <a:rPr lang="en-US" dirty="0"/>
              <a:t>Employer: 		1.45%</a:t>
            </a:r>
          </a:p>
          <a:p>
            <a:pPr lvl="2"/>
            <a:r>
              <a:rPr lang="en-US" dirty="0"/>
              <a:t>Self Employed:	2.9%</a:t>
            </a:r>
          </a:p>
          <a:p>
            <a:pPr lvl="1"/>
            <a:r>
              <a:rPr lang="en-US" dirty="0"/>
              <a:t>No Income Cap</a:t>
            </a:r>
          </a:p>
          <a:p>
            <a:r>
              <a:rPr lang="en-US" dirty="0"/>
              <a:t>Interest earnings</a:t>
            </a:r>
          </a:p>
          <a:p>
            <a:r>
              <a:rPr lang="en-US" dirty="0"/>
              <a:t>General revenues</a:t>
            </a:r>
          </a:p>
          <a:p>
            <a:r>
              <a:rPr lang="en-US" dirty="0"/>
              <a:t>Beneficiary premiums:  Parts B &amp; 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40CED-3845-D346-9B01-A5C9D8D71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406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652+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48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3187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Ma</a:t>
            </a:r>
            <a:r>
              <a:rPr lang="en-US" dirty="0"/>
              <a:t>ndatory Spending: Medicaid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2050"/>
            <a:ext cx="10515600" cy="476001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3000" dirty="0"/>
              <a:t>Medicaid provides medical insurance for those whose income and resources are insufficient to pay for health care.</a:t>
            </a:r>
          </a:p>
          <a:p>
            <a:pPr>
              <a:spcAft>
                <a:spcPts val="1000"/>
              </a:spcAft>
            </a:pPr>
            <a:r>
              <a:rPr lang="en-US" sz="3000" dirty="0"/>
              <a:t>It is a program with costs shared with the states.</a:t>
            </a:r>
          </a:p>
          <a:p>
            <a:pPr>
              <a:spcAft>
                <a:spcPts val="1000"/>
              </a:spcAft>
            </a:pPr>
            <a:r>
              <a:rPr lang="en-US" sz="3000" dirty="0"/>
              <a:t>Amount spent in FY 2022: $838 Billion</a:t>
            </a:r>
          </a:p>
          <a:p>
            <a:pPr lvl="1">
              <a:spcAft>
                <a:spcPts val="1000"/>
              </a:spcAft>
            </a:pPr>
            <a:r>
              <a:rPr lang="en-US" sz="2700" dirty="0"/>
              <a:t>Federal: 	70% or 	$589 Billion</a:t>
            </a:r>
          </a:p>
          <a:p>
            <a:pPr lvl="1">
              <a:spcAft>
                <a:spcPts val="1000"/>
              </a:spcAft>
            </a:pPr>
            <a:r>
              <a:rPr lang="en-US" sz="2700" dirty="0"/>
              <a:t>States: 		30%		$249 Billion</a:t>
            </a:r>
          </a:p>
          <a:p>
            <a:pPr>
              <a:spcAft>
                <a:spcPts val="1000"/>
              </a:spcAft>
            </a:pPr>
            <a:r>
              <a:rPr lang="en-US" sz="3000" dirty="0"/>
              <a:t>People served in 2022: 83 million (24% of Americans)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D137EA-3065-E8E8-C9CD-29991CA66860}"/>
              </a:ext>
            </a:extLst>
          </p:cNvPr>
          <p:cNvSpPr txBox="1"/>
          <p:nvPr/>
        </p:nvSpPr>
        <p:spPr>
          <a:xfrm>
            <a:off x="3547431" y="6439822"/>
            <a:ext cx="6896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Sources:  CBO, Budget Projections, NASBO, State Expenditure Survey, and Medicaid.gov</a:t>
            </a:r>
          </a:p>
        </p:txBody>
      </p:sp>
    </p:spTree>
    <p:extLst>
      <p:ext uri="{BB962C8B-B14F-4D97-AF65-F5344CB8AC3E}">
        <p14:creationId xmlns:p14="http://schemas.microsoft.com/office/powerpoint/2010/main" val="18554449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8060B-0B75-E944-B80F-DCBBCA8FE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Ma</a:t>
            </a:r>
            <a:r>
              <a:rPr lang="en-US" dirty="0"/>
              <a:t>ndatory Spending: Income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A08EE-1B45-8341-975E-81EB303107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Earned Income Tax Credit (EITC)</a:t>
            </a:r>
          </a:p>
          <a:p>
            <a:r>
              <a:rPr lang="en-US" dirty="0"/>
              <a:t>Supplemental Nutrition Assistance Program (SNAP)</a:t>
            </a:r>
          </a:p>
          <a:p>
            <a:r>
              <a:rPr lang="en-US" dirty="0"/>
              <a:t>Supplemental Security Income (SSI)</a:t>
            </a:r>
          </a:p>
          <a:p>
            <a:r>
              <a:rPr lang="en-US" dirty="0"/>
              <a:t>Unemployment Compensation </a:t>
            </a:r>
          </a:p>
          <a:p>
            <a:r>
              <a:rPr lang="en-US" dirty="0"/>
              <a:t>Temporary Assistance for Needy Families (TANF)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89FB19-5892-D14D-B649-96507851F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2984397"/>
          </a:xfrm>
        </p:spPr>
        <p:txBody>
          <a:bodyPr>
            <a:normAutofit/>
          </a:bodyPr>
          <a:lstStyle/>
          <a:p>
            <a:r>
              <a:rPr lang="en-US" dirty="0"/>
              <a:t>Housing</a:t>
            </a:r>
          </a:p>
          <a:p>
            <a:r>
              <a:rPr lang="en-US" dirty="0"/>
              <a:t>Women, Infants, and Children (WIC)</a:t>
            </a:r>
          </a:p>
          <a:p>
            <a:r>
              <a:rPr lang="en-US" dirty="0"/>
              <a:t>School Lunches</a:t>
            </a:r>
          </a:p>
          <a:p>
            <a:r>
              <a:rPr lang="en-US" dirty="0"/>
              <a:t>Head Start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E35881-07F0-2947-81F3-FD1290EB9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5989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2F49E3-5A79-8BFF-C47A-53D270F0D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89F6A8-4715-BF24-F7A0-2C9721DD0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955" y="262649"/>
            <a:ext cx="8338089" cy="62535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EE505C-EDA5-671A-E30D-F72D01766067}"/>
              </a:ext>
            </a:extLst>
          </p:cNvPr>
          <p:cNvSpPr txBox="1"/>
          <p:nvPr/>
        </p:nvSpPr>
        <p:spPr>
          <a:xfrm>
            <a:off x="4281630" y="341784"/>
            <a:ext cx="362873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Safety Net Expenditures</a:t>
            </a:r>
          </a:p>
          <a:p>
            <a:pPr algn="ctr"/>
            <a:r>
              <a:rPr lang="en-US" dirty="0"/>
              <a:t>Adjusted for Inflation</a:t>
            </a:r>
          </a:p>
        </p:txBody>
      </p:sp>
    </p:spTree>
    <p:extLst>
      <p:ext uri="{BB962C8B-B14F-4D97-AF65-F5344CB8AC3E}">
        <p14:creationId xmlns:p14="http://schemas.microsoft.com/office/powerpoint/2010/main" val="12505549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7C966-8CE9-4B48-86AE-B111475FD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Saf</a:t>
            </a:r>
            <a:r>
              <a:rPr lang="en-US" dirty="0"/>
              <a:t>ety Net Spending Across the OECD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15A8AFD-A364-9040-BB5E-DC50F4EC8E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068802" y="1087727"/>
            <a:ext cx="10284998" cy="514249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247FC-F352-FF49-B718-6A0051619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29580E-949E-7E43-85F7-4928F14D7A7A}"/>
              </a:ext>
            </a:extLst>
          </p:cNvPr>
          <p:cNvSpPr/>
          <p:nvPr/>
        </p:nvSpPr>
        <p:spPr>
          <a:xfrm>
            <a:off x="10005391" y="3429000"/>
            <a:ext cx="357809" cy="1818861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FB2D3E-3418-C447-A606-8A2EC7AF317D}"/>
              </a:ext>
            </a:extLst>
          </p:cNvPr>
          <p:cNvSpPr txBox="1"/>
          <p:nvPr/>
        </p:nvSpPr>
        <p:spPr>
          <a:xfrm>
            <a:off x="9559457" y="2229378"/>
            <a:ext cx="1224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U.S.: 8%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6F22A26-31CB-C84C-8B53-F8182E0858F0}"/>
              </a:ext>
            </a:extLst>
          </p:cNvPr>
          <p:cNvCxnSpPr>
            <a:cxnSpLocks/>
          </p:cNvCxnSpPr>
          <p:nvPr/>
        </p:nvCxnSpPr>
        <p:spPr>
          <a:xfrm>
            <a:off x="10171612" y="2670637"/>
            <a:ext cx="0" cy="701213"/>
          </a:xfrm>
          <a:prstGeom prst="line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16C783-EB0C-854A-B307-9BE658A62456}"/>
              </a:ext>
            </a:extLst>
          </p:cNvPr>
          <p:cNvCxnSpPr/>
          <p:nvPr/>
        </p:nvCxnSpPr>
        <p:spPr>
          <a:xfrm flipV="1">
            <a:off x="9378950" y="5391150"/>
            <a:ext cx="857250" cy="62865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79C77FE-A2A9-DE42-96DD-BCBBBC1A8334}"/>
              </a:ext>
            </a:extLst>
          </p:cNvPr>
          <p:cNvSpPr txBox="1"/>
          <p:nvPr/>
        </p:nvSpPr>
        <p:spPr>
          <a:xfrm>
            <a:off x="6869752" y="6502208"/>
            <a:ext cx="44840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World Bank Social Safety Nets Primer Notes</a:t>
            </a:r>
          </a:p>
        </p:txBody>
      </p:sp>
    </p:spTree>
    <p:extLst>
      <p:ext uri="{BB962C8B-B14F-4D97-AF65-F5344CB8AC3E}">
        <p14:creationId xmlns:p14="http://schemas.microsoft.com/office/powerpoint/2010/main" val="28587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Ma</a:t>
            </a:r>
            <a:r>
              <a:rPr lang="en-US" dirty="0"/>
              <a:t>ndatory Spending: Interest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Interest costs in 2022: $399 Billion</a:t>
            </a:r>
          </a:p>
          <a:p>
            <a:pPr lvl="1"/>
            <a:r>
              <a:rPr lang="en-US" sz="3200" dirty="0"/>
              <a:t>1.6% of GDP, or 7% of the Federal Budget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4000" dirty="0"/>
              <a:t>Forecast to increase to $1,323 Billion in 2052</a:t>
            </a:r>
          </a:p>
          <a:p>
            <a:pPr lvl="1"/>
            <a:r>
              <a:rPr lang="en-US" sz="3200" dirty="0"/>
              <a:t>7.2% of GDP, or 24% of the Federal 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B94C8-7309-D143-891A-B785C97D6054}"/>
              </a:ext>
            </a:extLst>
          </p:cNvPr>
          <p:cNvSpPr txBox="1"/>
          <p:nvPr/>
        </p:nvSpPr>
        <p:spPr>
          <a:xfrm>
            <a:off x="7017197" y="6421601"/>
            <a:ext cx="516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CBO, July 2022 Long-term Budget Projections</a:t>
            </a:r>
          </a:p>
        </p:txBody>
      </p:sp>
    </p:spTree>
    <p:extLst>
      <p:ext uri="{BB962C8B-B14F-4D97-AF65-F5344CB8AC3E}">
        <p14:creationId xmlns:p14="http://schemas.microsoft.com/office/powerpoint/2010/main" val="10933918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88D67-9680-0847-BE43-9D7F4C7BC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Will Grow as a Share of the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CF4C2-24D2-D54B-B168-FD5656877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E77A15-649B-4D86-9DFC-77B11F395A01}"/>
              </a:ext>
            </a:extLst>
          </p:cNvPr>
          <p:cNvSpPr txBox="1"/>
          <p:nvPr/>
        </p:nvSpPr>
        <p:spPr>
          <a:xfrm>
            <a:off x="7315198" y="2915320"/>
            <a:ext cx="91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Primary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3B588C-60B6-2128-C3AF-5BD5F3795DD1}"/>
              </a:ext>
            </a:extLst>
          </p:cNvPr>
          <p:cNvSpPr txBox="1"/>
          <p:nvPr/>
        </p:nvSpPr>
        <p:spPr>
          <a:xfrm>
            <a:off x="7349858" y="3425534"/>
            <a:ext cx="908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Interest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82E971-4A72-B554-1910-BE2D10FC6EF2}"/>
              </a:ext>
            </a:extLst>
          </p:cNvPr>
          <p:cNvSpPr txBox="1"/>
          <p:nvPr/>
        </p:nvSpPr>
        <p:spPr>
          <a:xfrm>
            <a:off x="6907413" y="6456851"/>
            <a:ext cx="4730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CBO 2022 Long Term Budget Outlook</a:t>
            </a:r>
          </a:p>
        </p:txBody>
      </p:sp>
      <p:pic>
        <p:nvPicPr>
          <p:cNvPr id="10" name="Content Placeholder 9" descr="A picture containing screenshot, font, logo, circle&#10;&#10;Description automatically generated">
            <a:extLst>
              <a:ext uri="{FF2B5EF4-FFF2-40B4-BE49-F238E27FC236}">
                <a16:creationId xmlns:a16="http://schemas.microsoft.com/office/drawing/2014/main" id="{222B8C37-55F7-8858-CD22-0A9580BEE4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9035" y="1249865"/>
            <a:ext cx="9565329" cy="4351337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824507-D064-DB11-AEDB-885131D0A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656" y="5493352"/>
            <a:ext cx="5684055" cy="69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945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Ma</a:t>
            </a:r>
            <a:r>
              <a:rPr lang="en-US" dirty="0"/>
              <a:t>ndatory Spending: Other (13%)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5DDCA5-A1E2-144A-ADE4-D220C701C6C8}"/>
              </a:ext>
            </a:extLst>
          </p:cNvPr>
          <p:cNvSpPr txBox="1">
            <a:spLocks/>
          </p:cNvSpPr>
          <p:nvPr/>
        </p:nvSpPr>
        <p:spPr>
          <a:xfrm>
            <a:off x="635726" y="1325563"/>
            <a:ext cx="7253033" cy="301130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Food and agriculture</a:t>
            </a:r>
          </a:p>
          <a:p>
            <a:r>
              <a:rPr lang="en-US" dirty="0"/>
              <a:t>Veterans’ Benefits</a:t>
            </a:r>
          </a:p>
          <a:p>
            <a:r>
              <a:rPr lang="en-US" dirty="0"/>
              <a:t>Transportation</a:t>
            </a:r>
          </a:p>
          <a:p>
            <a:r>
              <a:rPr lang="en-US" dirty="0"/>
              <a:t>Other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769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CB9BA7-05B0-5542-03F7-C58A0A33E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BDDC7199-20A0-7D1B-2004-7D333F81B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880" y="712922"/>
            <a:ext cx="9853320" cy="54772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438D80-A34E-BE31-4607-BD5D77A49584}"/>
              </a:ext>
            </a:extLst>
          </p:cNvPr>
          <p:cNvSpPr txBox="1"/>
          <p:nvPr/>
        </p:nvSpPr>
        <p:spPr>
          <a:xfrm>
            <a:off x="7603203" y="6440257"/>
            <a:ext cx="4011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www.cfr.org</a:t>
            </a:r>
            <a:r>
              <a:rPr lang="en-US" sz="1200" dirty="0"/>
              <a:t>/backgrounder/national-debt-dilemma</a:t>
            </a:r>
          </a:p>
        </p:txBody>
      </p:sp>
    </p:spTree>
    <p:extLst>
      <p:ext uri="{BB962C8B-B14F-4D97-AF65-F5344CB8AC3E}">
        <p14:creationId xmlns:p14="http://schemas.microsoft.com/office/powerpoint/2010/main" val="3241706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056C3-B9C9-1E4F-841D-274B0778C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ndatory Spending Dominates Projections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CD0F3-11DB-904C-B9C6-9D2380DC6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BC4D1C-5A7A-6B41-9533-C5B052062353}"/>
              </a:ext>
            </a:extLst>
          </p:cNvPr>
          <p:cNvSpPr txBox="1"/>
          <p:nvPr/>
        </p:nvSpPr>
        <p:spPr>
          <a:xfrm>
            <a:off x="6096000" y="6456851"/>
            <a:ext cx="5583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Congressional Budget Office, The Budget and Economic Outlook: 2023 to 2033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FC214E-3C3D-D14A-C8D8-310700C0EE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38405" y="1480799"/>
            <a:ext cx="9915189" cy="436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469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7D519-7067-904C-AE3D-0B9C291E3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Agi</a:t>
            </a:r>
            <a:r>
              <a:rPr lang="en-US" dirty="0"/>
              <a:t>ng and Health Care Costs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2D358C-B85D-0D44-A525-68A3AD327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4D49F2-E9DE-0D42-808C-8D35F7B4F952}"/>
              </a:ext>
            </a:extLst>
          </p:cNvPr>
          <p:cNvSpPr txBox="1"/>
          <p:nvPr/>
        </p:nvSpPr>
        <p:spPr>
          <a:xfrm>
            <a:off x="6096000" y="6456851"/>
            <a:ext cx="5583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Congressional Budget Office, The Budget and Economic Outlook: 2022 to 2032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6A559B2-E4EA-9EBC-897A-4CE62F280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5541" y="1245407"/>
            <a:ext cx="10240917" cy="4846320"/>
          </a:xfrm>
        </p:spPr>
      </p:pic>
    </p:spTree>
    <p:extLst>
      <p:ext uri="{BB962C8B-B14F-4D97-AF65-F5344CB8AC3E}">
        <p14:creationId xmlns:p14="http://schemas.microsoft.com/office/powerpoint/2010/main" val="741941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931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other Category of Spending: Tax Expenditures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Description</a:t>
            </a:r>
          </a:p>
          <a:p>
            <a:pPr lvl="1"/>
            <a:r>
              <a:rPr lang="en-US" dirty="0"/>
              <a:t>Social policies that are implemented and paid for through the tax code.</a:t>
            </a:r>
          </a:p>
          <a:p>
            <a:r>
              <a:rPr lang="en-US" dirty="0"/>
              <a:t>List of the largest tax breaks:</a:t>
            </a:r>
          </a:p>
          <a:p>
            <a:pPr lvl="1"/>
            <a:r>
              <a:rPr lang="en-US" dirty="0"/>
              <a:t>Mortgage interest deduction	- Low tax rates for Capital Gains</a:t>
            </a:r>
          </a:p>
          <a:p>
            <a:pPr lvl="1"/>
            <a:r>
              <a:rPr lang="en-US" dirty="0"/>
              <a:t>Retirement contributions	- Child related tax credits</a:t>
            </a:r>
          </a:p>
          <a:p>
            <a:pPr lvl="1"/>
            <a:r>
              <a:rPr lang="en-US" dirty="0"/>
              <a:t>State and local taxes		- Charitable gifts</a:t>
            </a:r>
          </a:p>
          <a:p>
            <a:pPr lvl="1"/>
            <a:r>
              <a:rPr lang="en-US" dirty="0"/>
              <a:t>Health insurance		- Lifetime Learning</a:t>
            </a:r>
          </a:p>
          <a:p>
            <a:r>
              <a:rPr lang="en-US" dirty="0"/>
              <a:t>Evidence of who they benefit</a:t>
            </a:r>
          </a:p>
          <a:p>
            <a:pPr lvl="1"/>
            <a:r>
              <a:rPr lang="en-US" dirty="0"/>
              <a:t>Regressive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0690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46146-6ADE-D04D-A91D-E8F873791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Expenditures are Significant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A7C31-4174-F844-829B-61D023CC6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C3F2B4F-5953-007D-BA5D-EC1FDC4CBD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11159" y="1157116"/>
            <a:ext cx="11769682" cy="4754880"/>
          </a:xfr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649DB68-02DA-024B-9DD8-1586B74C5A6B}"/>
              </a:ext>
            </a:extLst>
          </p:cNvPr>
          <p:cNvGrpSpPr/>
          <p:nvPr/>
        </p:nvGrpSpPr>
        <p:grpSpPr>
          <a:xfrm>
            <a:off x="2039815" y="2300795"/>
            <a:ext cx="7541903" cy="1423506"/>
            <a:chOff x="1477408" y="2413337"/>
            <a:chExt cx="7541903" cy="14235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E3FB34A-F4CD-A848-96A8-A17699005C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7408" y="3836843"/>
              <a:ext cx="7303776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B5618A1-4514-E143-93EF-F182C3E961A4}"/>
                </a:ext>
              </a:extLst>
            </p:cNvPr>
            <p:cNvSpPr txBox="1"/>
            <p:nvPr/>
          </p:nvSpPr>
          <p:spPr>
            <a:xfrm>
              <a:off x="3369944" y="2413337"/>
              <a:ext cx="564936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</a:rPr>
                <a:t>Over $2 Trillion          200 different categories</a:t>
              </a:r>
            </a:p>
            <a:p>
              <a:pPr algn="ctr"/>
              <a:endParaRPr lang="en-US" sz="2000" b="1" dirty="0">
                <a:solidFill>
                  <a:srgbClr val="C00000"/>
                </a:solidFill>
              </a:endParaRPr>
            </a:p>
            <a:p>
              <a:pPr algn="ctr"/>
              <a:r>
                <a:rPr lang="en-US" sz="2000" b="1" dirty="0">
                  <a:solidFill>
                    <a:srgbClr val="C00000"/>
                  </a:solidFill>
                </a:rPr>
                <a:t>7.4% of GDP and more than Discretionary Spending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7601AD5-1DF7-A34E-902B-0BEE384D7DAE}"/>
              </a:ext>
            </a:extLst>
          </p:cNvPr>
          <p:cNvSpPr txBox="1"/>
          <p:nvPr/>
        </p:nvSpPr>
        <p:spPr>
          <a:xfrm>
            <a:off x="6096000" y="6456851"/>
            <a:ext cx="5583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Congressional Budget Office, The Budget and Economic Outlook: 2022 to 2032</a:t>
            </a:r>
          </a:p>
        </p:txBody>
      </p:sp>
    </p:spTree>
    <p:extLst>
      <p:ext uri="{BB962C8B-B14F-4D97-AF65-F5344CB8AC3E}">
        <p14:creationId xmlns:p14="http://schemas.microsoft.com/office/powerpoint/2010/main" val="101475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4A67D-CDA4-0AC3-0B5D-14C3B1B6C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956" y="1474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Are Tax Expenditures?</a:t>
            </a:r>
          </a:p>
        </p:txBody>
      </p:sp>
      <p:pic>
        <p:nvPicPr>
          <p:cNvPr id="6" name="Content Placeholder 5" descr="Chart, bar chart&#10;&#10;Description automatically generated">
            <a:extLst>
              <a:ext uri="{FF2B5EF4-FFF2-40B4-BE49-F238E27FC236}">
                <a16:creationId xmlns:a16="http://schemas.microsoft.com/office/drawing/2014/main" id="{DF94F808-5F03-9405-6512-020127E690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0440" y="979343"/>
            <a:ext cx="9643359" cy="521354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2962F-F1BE-2738-803D-081F89481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D34C96-ED4F-C24E-D9E8-9336D4B612DF}"/>
              </a:ext>
            </a:extLst>
          </p:cNvPr>
          <p:cNvSpPr txBox="1"/>
          <p:nvPr/>
        </p:nvSpPr>
        <p:spPr>
          <a:xfrm>
            <a:off x="6297562" y="6456851"/>
            <a:ext cx="5282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www.pgpf.org</a:t>
            </a:r>
            <a:r>
              <a:rPr lang="en-US" sz="1200" dirty="0"/>
              <a:t>/Chart-Archive/0199_distribution_tax_expenditures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5C79CE-BC36-B07C-5835-B0805F401F90}"/>
              </a:ext>
            </a:extLst>
          </p:cNvPr>
          <p:cNvSpPr txBox="1"/>
          <p:nvPr/>
        </p:nvSpPr>
        <p:spPr>
          <a:xfrm>
            <a:off x="6051756" y="3304935"/>
            <a:ext cx="451046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Total: About $1.2 TRILLION in 2019</a:t>
            </a:r>
          </a:p>
        </p:txBody>
      </p:sp>
    </p:spTree>
    <p:extLst>
      <p:ext uri="{BB962C8B-B14F-4D97-AF65-F5344CB8AC3E}">
        <p14:creationId xmlns:p14="http://schemas.microsoft.com/office/powerpoint/2010/main" val="28687008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098EB-5304-866F-4DC9-906FF773E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Dis</a:t>
            </a:r>
            <a:r>
              <a:rPr lang="en-US" dirty="0"/>
              <a:t>tributional Effects of Tax Expenditures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3BB00EE-D0A3-21BB-876E-5AF546E1CF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0281" y="1325563"/>
            <a:ext cx="9473084" cy="472087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EB820-01D2-80DA-F8EC-9D6A16BF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1267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098EB-5304-866F-4DC9-906FF773E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Dis</a:t>
            </a:r>
            <a:r>
              <a:rPr lang="en-US" dirty="0"/>
              <a:t>tributional Effects of Tax Expenditures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EB820-01D2-80DA-F8EC-9D6A16BF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19A316-746E-60A8-A270-A78DAF399B0E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37467" y="1168554"/>
            <a:ext cx="9317065" cy="50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9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Government Revenues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2321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Do Federal Revenues Come From?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D24B0EE-84A7-CFA0-6A9F-748653BB0D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30583" y="836412"/>
          <a:ext cx="7033851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B350050-EDFF-62EF-3DAF-4FB180BCB362}"/>
              </a:ext>
            </a:extLst>
          </p:cNvPr>
          <p:cNvSpPr txBox="1"/>
          <p:nvPr/>
        </p:nvSpPr>
        <p:spPr>
          <a:xfrm>
            <a:off x="429491" y="1835727"/>
            <a:ext cx="21010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Most Federal revenues are raised on earned income.</a:t>
            </a:r>
          </a:p>
        </p:txBody>
      </p:sp>
    </p:spTree>
    <p:extLst>
      <p:ext uri="{BB962C8B-B14F-4D97-AF65-F5344CB8AC3E}">
        <p14:creationId xmlns:p14="http://schemas.microsoft.com/office/powerpoint/2010/main" val="751268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Ind</a:t>
            </a:r>
            <a:r>
              <a:rPr lang="en-US" dirty="0"/>
              <a:t>ividual Income Taxes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1527" y="1253331"/>
            <a:ext cx="10515600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Marginal tax rates</a:t>
            </a:r>
          </a:p>
          <a:p>
            <a:pPr>
              <a:spcAft>
                <a:spcPts val="1000"/>
              </a:spcAft>
            </a:pPr>
            <a:r>
              <a:rPr lang="en-US" dirty="0"/>
              <a:t>Not all income is taxed</a:t>
            </a:r>
          </a:p>
          <a:p>
            <a:pPr>
              <a:spcAft>
                <a:spcPts val="1000"/>
              </a:spcAft>
            </a:pPr>
            <a:r>
              <a:rPr lang="en-US" dirty="0"/>
              <a:t>Deductions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Talked about as tax expenditures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8432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Ma</a:t>
            </a:r>
            <a:r>
              <a:rPr lang="en-US" dirty="0"/>
              <a:t>rginal Tax Rates: Married Filing Jointly (2023)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" y="1561477"/>
            <a:ext cx="5181600" cy="4189162"/>
          </a:xfrm>
        </p:spPr>
        <p:txBody>
          <a:bodyPr/>
          <a:lstStyle/>
          <a:p>
            <a:r>
              <a:rPr lang="en-US" dirty="0"/>
              <a:t>Income is taxed differently at different levels.</a:t>
            </a:r>
          </a:p>
          <a:p>
            <a:r>
              <a:rPr lang="en-US" dirty="0"/>
              <a:t>Individuals are taxed the same way, regardless of overall taxable income:</a:t>
            </a:r>
          </a:p>
          <a:p>
            <a:pPr lvl="1"/>
            <a:r>
              <a:rPr lang="en-US" dirty="0"/>
              <a:t>First dollar is taxed at 10%</a:t>
            </a:r>
          </a:p>
          <a:p>
            <a:pPr lvl="1"/>
            <a:r>
              <a:rPr lang="en-US" dirty="0"/>
              <a:t>22,001</a:t>
            </a:r>
            <a:r>
              <a:rPr lang="en-US" baseline="30000" dirty="0"/>
              <a:t>st</a:t>
            </a:r>
            <a:r>
              <a:rPr lang="en-US" dirty="0"/>
              <a:t> dollar is taxed at 12%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1477254"/>
              </p:ext>
            </p:extLst>
          </p:nvPr>
        </p:nvGraphicFramePr>
        <p:xfrm>
          <a:off x="5155474" y="1322423"/>
          <a:ext cx="6860476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0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0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8879">
                <a:tc>
                  <a:txBody>
                    <a:bodyPr/>
                    <a:lstStyle/>
                    <a:p>
                      <a:r>
                        <a:rPr lang="en-US" sz="3200" b="0" dirty="0"/>
                        <a:t>Income Above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/>
                        <a:t>Tax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0-20,000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22,001-89,450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89,451-190,750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190,751 – 364,200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364,201-462,500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462,501-693,750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Above 693,751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6957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4262D-3E8F-8A4F-A09D-7E2EB398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Rates Over Time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2EEC894C-1DC1-0543-B189-4664CB0AB2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084070" y="880986"/>
            <a:ext cx="8023859" cy="53492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1F942-07A6-774D-8116-4B881943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632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21712-6BC4-8F88-1D98-8AE80698B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Have we Given Talks?</a:t>
            </a:r>
          </a:p>
        </p:txBody>
      </p:sp>
      <p:pic>
        <p:nvPicPr>
          <p:cNvPr id="6" name="Content Placeholder 5" descr="A map of the united states&#10;&#10;Description automatically generated">
            <a:extLst>
              <a:ext uri="{FF2B5EF4-FFF2-40B4-BE49-F238E27FC236}">
                <a16:creationId xmlns:a16="http://schemas.microsoft.com/office/drawing/2014/main" id="{E307618F-43EE-ADCD-E42B-4EE24F08D7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1999" y="1077071"/>
            <a:ext cx="7738533" cy="50815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25426-BECD-224C-A88F-0E994EB49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67524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568DB-F145-544A-99AE-22E9798D7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Top Tax Rate and Income Cutoff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16EB4-07C2-0C46-8AB8-F30D501A4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361B5E54-5D49-F947-B9CF-E23D6EB0C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43334" y="1177560"/>
            <a:ext cx="10105332" cy="505266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C2A525-7ED1-33E2-3A1F-65A5FD5CA1FC}"/>
              </a:ext>
            </a:extLst>
          </p:cNvPr>
          <p:cNvSpPr txBox="1"/>
          <p:nvPr/>
        </p:nvSpPr>
        <p:spPr>
          <a:xfrm>
            <a:off x="6554167" y="1457324"/>
            <a:ext cx="351981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Massive tax cut for those with</a:t>
            </a:r>
          </a:p>
          <a:p>
            <a:r>
              <a:rPr lang="en-US" sz="2000" dirty="0"/>
              <a:t>More than $4 million in income.</a:t>
            </a:r>
          </a:p>
          <a:p>
            <a:endParaRPr lang="en-US" sz="2000" dirty="0"/>
          </a:p>
          <a:p>
            <a:r>
              <a:rPr lang="en-US" sz="2000" dirty="0"/>
              <a:t>And for those with more than </a:t>
            </a:r>
          </a:p>
          <a:p>
            <a:r>
              <a:rPr lang="en-US" sz="2000" dirty="0"/>
              <a:t>About $200,000 in income.</a:t>
            </a:r>
          </a:p>
        </p:txBody>
      </p:sp>
    </p:spTree>
    <p:extLst>
      <p:ext uri="{BB962C8B-B14F-4D97-AF65-F5344CB8AC3E}">
        <p14:creationId xmlns:p14="http://schemas.microsoft.com/office/powerpoint/2010/main" val="41314007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Pro</a:t>
            </a:r>
            <a:r>
              <a:rPr lang="en-US" dirty="0"/>
              <a:t>gressive Tax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sz="3600" dirty="0"/>
              <a:t>Tax Systems are:</a:t>
            </a:r>
          </a:p>
          <a:p>
            <a:pPr lvl="1">
              <a:spcAft>
                <a:spcPts val="1000"/>
              </a:spcAft>
            </a:pPr>
            <a:r>
              <a:rPr lang="en-US" sz="2800" b="1" dirty="0"/>
              <a:t>Progressive</a:t>
            </a:r>
            <a:r>
              <a:rPr lang="en-US" sz="2800" dirty="0"/>
              <a:t>: increasing average tax with income</a:t>
            </a:r>
          </a:p>
          <a:p>
            <a:pPr lvl="1">
              <a:spcAft>
                <a:spcPts val="1000"/>
              </a:spcAft>
            </a:pPr>
            <a:r>
              <a:rPr lang="en-US" sz="2800" b="1" dirty="0"/>
              <a:t>Neutral or flat</a:t>
            </a:r>
            <a:r>
              <a:rPr lang="en-US" sz="2800" dirty="0"/>
              <a:t>: same share of income at all income levels</a:t>
            </a:r>
          </a:p>
          <a:p>
            <a:pPr lvl="1">
              <a:spcAft>
                <a:spcPts val="1000"/>
              </a:spcAft>
            </a:pPr>
            <a:r>
              <a:rPr lang="en-US" sz="2800" b="1" dirty="0"/>
              <a:t>Regressive</a:t>
            </a:r>
            <a:r>
              <a:rPr lang="en-US" sz="2800" dirty="0"/>
              <a:t>: decreasing average tax with income (sales tax)</a:t>
            </a:r>
          </a:p>
          <a:p>
            <a:pPr>
              <a:spcAft>
                <a:spcPts val="1000"/>
              </a:spcAft>
            </a:pPr>
            <a:r>
              <a:rPr lang="en-US" sz="3600" dirty="0"/>
              <a:t>Ability to pay rises with income.</a:t>
            </a:r>
          </a:p>
          <a:p>
            <a:pPr>
              <a:spcAft>
                <a:spcPts val="1000"/>
              </a:spcAft>
            </a:pPr>
            <a:r>
              <a:rPr lang="en-US" sz="3600" dirty="0"/>
              <a:t>Income Inequality.</a:t>
            </a:r>
          </a:p>
          <a:p>
            <a:pPr>
              <a:spcAft>
                <a:spcPts val="1000"/>
              </a:spcAft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9172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8ADDF-803D-E37A-63C0-FCECFC1AF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Ave</a:t>
            </a:r>
            <a:r>
              <a:rPr lang="en-US" dirty="0"/>
              <a:t>rage: Coming Down – Mostly at the Top</a:t>
            </a:r>
          </a:p>
        </p:txBody>
      </p:sp>
      <p:pic>
        <p:nvPicPr>
          <p:cNvPr id="6" name="Content Placeholder 5" descr="A graph of different parts of the income distribution&#10;&#10;Description automatically generated">
            <a:extLst>
              <a:ext uri="{FF2B5EF4-FFF2-40B4-BE49-F238E27FC236}">
                <a16:creationId xmlns:a16="http://schemas.microsoft.com/office/drawing/2014/main" id="{2B711B30-FDC7-F151-F4C9-170DA82198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9920" y="1012200"/>
            <a:ext cx="7172159" cy="52180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11F0F-6C6C-9B31-7650-DE3B55562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6756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0FC61-53F9-C140-957E-97FFAAD9E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Dra</a:t>
            </a:r>
            <a:r>
              <a:rPr lang="en-US" dirty="0"/>
              <a:t>matically Less Progressivity in the Tax Code</a:t>
            </a:r>
          </a:p>
        </p:txBody>
      </p:sp>
      <p:pic>
        <p:nvPicPr>
          <p:cNvPr id="8" name="Content Placeholder 7" descr="A screenshot of text&#10;&#10;Description automatically generated">
            <a:extLst>
              <a:ext uri="{FF2B5EF4-FFF2-40B4-BE49-F238E27FC236}">
                <a16:creationId xmlns:a16="http://schemas.microsoft.com/office/drawing/2014/main" id="{7D222406-8D40-DB49-BAB8-1E33A897A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305" y="847639"/>
            <a:ext cx="7291390" cy="53825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767E5-2B47-9B40-B95F-40574D30E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196316-AAB0-7B4F-ABCE-91293574B5AF}"/>
              </a:ext>
            </a:extLst>
          </p:cNvPr>
          <p:cNvSpPr txBox="1"/>
          <p:nvPr/>
        </p:nvSpPr>
        <p:spPr>
          <a:xfrm>
            <a:off x="4969103" y="6412788"/>
            <a:ext cx="6384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/>
              <a:t>New York </a:t>
            </a:r>
            <a:r>
              <a:rPr lang="en-US" sz="1400" dirty="0"/>
              <a:t>Times, from Thomas Piketty, Emmanuel </a:t>
            </a:r>
            <a:r>
              <a:rPr lang="en-US" sz="1400" dirty="0" err="1"/>
              <a:t>Saez</a:t>
            </a:r>
            <a:r>
              <a:rPr lang="en-US" sz="1400" dirty="0"/>
              <a:t> and Gabriel Zucman, “</a:t>
            </a:r>
          </a:p>
          <a:p>
            <a:r>
              <a:rPr lang="en-US" sz="1400" dirty="0"/>
              <a:t>Distributional National Accounts: Methods and Estimates for the United States”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69B62-4EC1-7148-AC0A-3E8B3E97012F}"/>
              </a:ext>
            </a:extLst>
          </p:cNvPr>
          <p:cNvSpPr txBox="1"/>
          <p:nvPr/>
        </p:nvSpPr>
        <p:spPr>
          <a:xfrm>
            <a:off x="5384426" y="5641029"/>
            <a:ext cx="142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1961 to 2011</a:t>
            </a:r>
          </a:p>
        </p:txBody>
      </p:sp>
    </p:spTree>
    <p:extLst>
      <p:ext uri="{BB962C8B-B14F-4D97-AF65-F5344CB8AC3E}">
        <p14:creationId xmlns:p14="http://schemas.microsoft.com/office/powerpoint/2010/main" val="120817957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A94C1-A1FF-DD99-5922-E19235BDC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Tax Rates Across Incomes (2023)</a:t>
            </a:r>
          </a:p>
        </p:txBody>
      </p:sp>
      <p:pic>
        <p:nvPicPr>
          <p:cNvPr id="6" name="Content Placeholder 5" descr="A graph showing tax rates&#10;&#10;Description automatically generated">
            <a:extLst>
              <a:ext uri="{FF2B5EF4-FFF2-40B4-BE49-F238E27FC236}">
                <a16:creationId xmlns:a16="http://schemas.microsoft.com/office/drawing/2014/main" id="{DBCA6F03-F474-683F-AB46-50A61D5839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3692" y="1307918"/>
            <a:ext cx="9844616" cy="492230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3856E-0798-5031-683B-0F734759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8579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6B2C2-D4BD-CFC2-A06C-D2FF38FFE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All </a:t>
            </a:r>
            <a:r>
              <a:rPr lang="en-US" dirty="0"/>
              <a:t>Federal Taxes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A304D-D076-D15B-3869-6D1FDAA6A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  <p:pic>
        <p:nvPicPr>
          <p:cNvPr id="2050" name="Picture 2" descr="The federal tax system is progressive overall. Are federal taxes progressive? Explore federal taxes and transfers data (federal taxes progressive and federal tax system progressive data)">
            <a:extLst>
              <a:ext uri="{FF2B5EF4-FFF2-40B4-BE49-F238E27FC236}">
                <a16:creationId xmlns:a16="http://schemas.microsoft.com/office/drawing/2014/main" id="{74DEE483-E4B2-5255-C103-F978D52D18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59" y="897328"/>
            <a:ext cx="9356682" cy="533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73713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09B32-1A68-E5F3-6073-C7C2A31A8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All </a:t>
            </a:r>
            <a:r>
              <a:rPr lang="en-US" dirty="0"/>
              <a:t>Taxes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7478CDF-82D3-10A5-07D1-855522C38A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484" y="1046126"/>
            <a:ext cx="10449031" cy="476574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A8143-8656-9653-0809-15A4F6AA1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0023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ABE02-068E-1180-6824-7581C991D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18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Av</a:t>
            </a:r>
            <a:r>
              <a:rPr lang="en-US" dirty="0"/>
              <a:t>erage Tax is a Bit More Complicated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7337E-C5EC-C434-3897-C805B5C64F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10515600" cy="4189162"/>
          </a:xfrm>
        </p:spPr>
        <p:txBody>
          <a:bodyPr/>
          <a:lstStyle/>
          <a:p>
            <a:r>
              <a:rPr lang="en-US" dirty="0"/>
              <a:t>Is ability to pay better measured by taxable income, or before tax income?</a:t>
            </a:r>
          </a:p>
          <a:p>
            <a:r>
              <a:rPr lang="en-US" dirty="0"/>
              <a:t>Remember tax expenditures.</a:t>
            </a:r>
          </a:p>
          <a:p>
            <a:r>
              <a:rPr lang="en-US" dirty="0"/>
              <a:t>But not all tax expenditures are bad:  medical expense deductibility.</a:t>
            </a:r>
          </a:p>
          <a:p>
            <a:r>
              <a:rPr lang="en-US" dirty="0"/>
              <a:t>In judging inequality you have to look at the effect of </a:t>
            </a:r>
            <a:r>
              <a:rPr lang="en-US" i="1" dirty="0"/>
              <a:t>transfers</a:t>
            </a:r>
            <a:r>
              <a:rPr lang="en-US" dirty="0"/>
              <a:t> as well as </a:t>
            </a:r>
            <a:r>
              <a:rPr lang="en-US" i="1" dirty="0"/>
              <a:t>all</a:t>
            </a:r>
            <a:r>
              <a:rPr lang="en-US" dirty="0"/>
              <a:t> taxes.</a:t>
            </a:r>
          </a:p>
          <a:p>
            <a:r>
              <a:rPr lang="en-US" dirty="0"/>
              <a:t>No perfect answers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D49F71-6072-EA59-4D37-07D85FE3F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40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F068E-A60C-54A2-A764-4095860D8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5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eral Taxes and Transfers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DEECF-73A6-30C8-C099-237CFD2F5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68</a:t>
            </a:fld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7FA74ED-403F-D98A-04CF-4ADE2E15D1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5942" y="1059443"/>
            <a:ext cx="9260115" cy="517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6630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8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The</a:t>
            </a:r>
            <a:r>
              <a:rPr lang="en-US" dirty="0"/>
              <a:t> Bottom 40% Don</a:t>
            </a:r>
            <a:r>
              <a:rPr lang="mr-IN" dirty="0"/>
              <a:t>’</a:t>
            </a:r>
            <a:r>
              <a:rPr lang="en-US" dirty="0"/>
              <a:t>t Pay Income Taxes?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6850"/>
            <a:ext cx="10515600" cy="4481104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There is a common narrative that the bottom 40% don’t pay income taxes.</a:t>
            </a:r>
          </a:p>
          <a:p>
            <a:pPr>
              <a:spcAft>
                <a:spcPts val="1000"/>
              </a:spcAft>
            </a:pPr>
            <a:r>
              <a:rPr lang="en-US" dirty="0"/>
              <a:t>But they pay other taxes and they also pay state and local taxes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Payroll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State and local taxes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Excise taxes – see the slide 4 slides ago.</a:t>
            </a:r>
          </a:p>
          <a:p>
            <a:pPr>
              <a:spcAft>
                <a:spcPts val="1000"/>
              </a:spcAft>
            </a:pPr>
            <a:r>
              <a:rPr lang="en-US" sz="3200" dirty="0"/>
              <a:t>But, this portion of the income distribution are net beneficiaries of </a:t>
            </a:r>
            <a:r>
              <a:rPr lang="en-US" sz="3200" i="1" dirty="0"/>
              <a:t>Federal </a:t>
            </a:r>
            <a:r>
              <a:rPr lang="en-US" sz="3200" dirty="0"/>
              <a:t> tax and transfer system.</a:t>
            </a:r>
          </a:p>
          <a:p>
            <a:pPr>
              <a:spcAft>
                <a:spcPts val="1000"/>
              </a:spcAft>
            </a:pPr>
            <a:r>
              <a:rPr lang="en-US" sz="3200" dirty="0"/>
              <a:t>Is that bad?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789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78679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F4119-4B26-805F-9A3F-2BE025FB0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Quintiles in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CF04E-74B7-1E4D-C8EE-78F7A2E1BC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Average Income within the quintile: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$17,200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$39,600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$67,500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$108,700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$318,900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D3525-E737-CF48-7A72-141724FC6F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At the top: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81-90,  $166,600;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91-95, $236,700;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96-99, $403,600; </a:t>
            </a:r>
          </a:p>
          <a:p>
            <a:pPr lvl="1"/>
            <a:r>
              <a:rPr lang="en-US" dirty="0"/>
              <a:t>top 1%, $1,983,700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B7933B-B93F-8E30-9681-7DFA1484C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77613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E7676-0B84-8B45-8900-CDF912D1C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Re</a:t>
            </a:r>
            <a:r>
              <a:rPr lang="en-US" dirty="0"/>
              <a:t>venue Sources: Share of GDP over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8A033-3410-ED46-B081-C974CDDF3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42EA5-A5A9-384E-88B2-DDAB7267CA82}"/>
              </a:ext>
            </a:extLst>
          </p:cNvPr>
          <p:cNvSpPr txBox="1"/>
          <p:nvPr/>
        </p:nvSpPr>
        <p:spPr>
          <a:xfrm>
            <a:off x="6096000" y="6456851"/>
            <a:ext cx="5583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Congressional Budget Office, The Budget and Economic Outlook: 2023 to 2033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DD475C0-DBFA-43DF-1A23-C477C3C20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1882726" y="1206006"/>
            <a:ext cx="8426547" cy="4885721"/>
          </a:xfrm>
        </p:spPr>
      </p:pic>
    </p:spTree>
    <p:extLst>
      <p:ext uri="{BB962C8B-B14F-4D97-AF65-F5344CB8AC3E}">
        <p14:creationId xmlns:p14="http://schemas.microsoft.com/office/powerpoint/2010/main" val="70425776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99" y="26264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Int</a:t>
            </a:r>
            <a:r>
              <a:rPr lang="en-US" dirty="0">
                <a:solidFill>
                  <a:schemeClr val="bg1"/>
                </a:solidFill>
              </a:rPr>
              <a:t>e</a:t>
            </a:r>
            <a:r>
              <a:rPr lang="en-US" dirty="0"/>
              <a:t>rnational</a:t>
            </a:r>
            <a:br>
              <a:rPr lang="en-US" dirty="0"/>
            </a:br>
            <a:r>
              <a:rPr lang="en-US" dirty="0"/>
              <a:t>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72</a:t>
            </a:fld>
            <a:endParaRPr lang="en-GB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23D1EEA-43A5-B829-20C2-5980A0D4879D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3381578" y="336972"/>
          <a:ext cx="8451963" cy="6126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D0C28D5-681B-86A5-2CE8-6F84876F6BFD}"/>
              </a:ext>
            </a:extLst>
          </p:cNvPr>
          <p:cNvSpPr txBox="1"/>
          <p:nvPr/>
        </p:nvSpPr>
        <p:spPr>
          <a:xfrm>
            <a:off x="577153" y="3169379"/>
            <a:ext cx="2622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OECD Avg. 33.5%</a:t>
            </a:r>
          </a:p>
        </p:txBody>
      </p:sp>
    </p:spTree>
    <p:extLst>
      <p:ext uri="{BB962C8B-B14F-4D97-AF65-F5344CB8AC3E}">
        <p14:creationId xmlns:p14="http://schemas.microsoft.com/office/powerpoint/2010/main" val="206556059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436" y="745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Sum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mary:  Past and Future Budgets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73</a:t>
            </a:fld>
            <a:endParaRPr lang="en-GB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A4A67F9-1D57-4F48-88CA-FF0A80513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551" y="19957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DFE6C4-A3C1-A748-ADF5-B1A855772AA0}"/>
              </a:ext>
            </a:extLst>
          </p:cNvPr>
          <p:cNvSpPr/>
          <p:nvPr/>
        </p:nvSpPr>
        <p:spPr>
          <a:xfrm>
            <a:off x="9272750" y="1882257"/>
            <a:ext cx="2226233" cy="3410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A9F243-E0BE-3D48-8444-F0F723FE3C20}"/>
              </a:ext>
            </a:extLst>
          </p:cNvPr>
          <p:cNvSpPr/>
          <p:nvPr/>
        </p:nvSpPr>
        <p:spPr>
          <a:xfrm>
            <a:off x="9448800" y="5292435"/>
            <a:ext cx="1787236" cy="367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BE87EA-0B00-6E9F-404F-970F0F496A10}"/>
              </a:ext>
            </a:extLst>
          </p:cNvPr>
          <p:cNvSpPr txBox="1"/>
          <p:nvPr/>
        </p:nvSpPr>
        <p:spPr>
          <a:xfrm>
            <a:off x="6096000" y="6456851"/>
            <a:ext cx="5583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Congressional Budget Office, The Budget and Economic Outlook: 2022 to 2032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2DC743-735E-0F80-6FC2-D717B1D8B0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6928" y="1198245"/>
            <a:ext cx="9722615" cy="480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5578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4E371-27F7-584A-B27A-BDDDBC29C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112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mmary: Slide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AD949-7A5B-634F-A5DC-20642ED91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700"/>
              </a:spcAft>
            </a:pPr>
            <a:r>
              <a:rPr lang="en-US" dirty="0"/>
              <a:t>Total Federal Spending:  $4.9 Trillion in FY 2022</a:t>
            </a:r>
          </a:p>
          <a:p>
            <a:pPr>
              <a:spcAft>
                <a:spcPts val="700"/>
              </a:spcAft>
            </a:pPr>
            <a:r>
              <a:rPr lang="en-US" dirty="0"/>
              <a:t>There is remarkably little discretion in each budget:</a:t>
            </a:r>
          </a:p>
          <a:p>
            <a:pPr lvl="1">
              <a:spcAft>
                <a:spcPts val="700"/>
              </a:spcAft>
            </a:pPr>
            <a:r>
              <a:rPr lang="en-US" dirty="0"/>
              <a:t>Mandatory:	74%</a:t>
            </a:r>
          </a:p>
          <a:p>
            <a:pPr lvl="1">
              <a:spcAft>
                <a:spcPts val="700"/>
              </a:spcAft>
            </a:pPr>
            <a:r>
              <a:rPr lang="en-US" dirty="0"/>
              <a:t>Discretionary	26%</a:t>
            </a:r>
          </a:p>
          <a:p>
            <a:pPr>
              <a:spcAft>
                <a:spcPts val="700"/>
              </a:spcAft>
            </a:pPr>
            <a:r>
              <a:rPr lang="en-US" dirty="0"/>
              <a:t>Fastest growing parts of the budget:  Health Care and Interest</a:t>
            </a:r>
          </a:p>
          <a:p>
            <a:pPr>
              <a:spcAft>
                <a:spcPts val="700"/>
              </a:spcAft>
            </a:pPr>
            <a:r>
              <a:rPr lang="en-US" dirty="0"/>
              <a:t>By 2052:</a:t>
            </a:r>
          </a:p>
          <a:p>
            <a:pPr lvl="1">
              <a:spcAft>
                <a:spcPts val="700"/>
              </a:spcAft>
            </a:pPr>
            <a:r>
              <a:rPr lang="en-US" dirty="0"/>
              <a:t>Debt is forecast to grow to 185% of GDP, from more than 100% now</a:t>
            </a:r>
          </a:p>
          <a:p>
            <a:pPr lvl="1">
              <a:spcAft>
                <a:spcPts val="700"/>
              </a:spcAft>
            </a:pPr>
            <a:r>
              <a:rPr lang="en-US" dirty="0"/>
              <a:t>Interest payments are forecast to grow from 7% to 24% of budget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5B82D-94B4-B540-82F8-60C2B2831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15125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C536E-7638-ED47-8528-9DEFBFC98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 Slide1a:  Tax Expenditures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1EEF7-D306-3E43-9937-2B7F161AE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…Are policy enacted through the tax code.</a:t>
            </a:r>
          </a:p>
          <a:p>
            <a:pPr>
              <a:spcAft>
                <a:spcPts val="1000"/>
              </a:spcAft>
            </a:pPr>
            <a:r>
              <a:rPr lang="en-US" dirty="0"/>
              <a:t>…Are not explicitly on the books.</a:t>
            </a:r>
          </a:p>
          <a:p>
            <a:pPr>
              <a:spcAft>
                <a:spcPts val="1000"/>
              </a:spcAft>
            </a:pPr>
            <a:r>
              <a:rPr lang="en-US" dirty="0"/>
              <a:t>…Add &gt; 25% to budget deficit.</a:t>
            </a:r>
          </a:p>
          <a:p>
            <a:pPr>
              <a:spcAft>
                <a:spcPts val="1000"/>
              </a:spcAft>
            </a:pPr>
            <a:r>
              <a:rPr lang="en-US" dirty="0"/>
              <a:t>…Reduce the progressive nature of the tax code.</a:t>
            </a:r>
          </a:p>
          <a:p>
            <a:pPr>
              <a:spcAft>
                <a:spcPts val="1000"/>
              </a:spcAft>
            </a:pPr>
            <a:r>
              <a:rPr lang="en-US" dirty="0"/>
              <a:t>…Are larger than all “Discretionary Spending”.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BBCA4-954E-1740-92C8-8C7A0694E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58565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81728-8213-A44C-A1E7-71B9757FE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mmary: Slide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54204-3F5A-7541-8953-38F236581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500"/>
              </a:spcAft>
            </a:pPr>
            <a:r>
              <a:rPr lang="en-US" dirty="0"/>
              <a:t>Most Federal Revenues come from taxes on earned income.</a:t>
            </a:r>
          </a:p>
          <a:p>
            <a:pPr>
              <a:spcAft>
                <a:spcPts val="1500"/>
              </a:spcAft>
            </a:pPr>
            <a:r>
              <a:rPr lang="en-US" dirty="0"/>
              <a:t>Tax and Transfer System is modestly progressive, particularly at the lowest quintile</a:t>
            </a:r>
          </a:p>
          <a:p>
            <a:pPr>
              <a:spcAft>
                <a:spcPts val="1500"/>
              </a:spcAft>
            </a:pPr>
            <a:r>
              <a:rPr lang="en-US" dirty="0"/>
              <a:t>Top 20% of earners pay 2/3 of total taxes, but this is only slightly more than their share of pre-tax income, 62%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A1B8B-4BB1-6F43-86C0-EF304E292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1403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D8727-D696-DDF1-04D2-1800C9812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Citi</a:t>
            </a:r>
            <a:r>
              <a:rPr lang="en-US" dirty="0"/>
              <a:t>zen’s Guide To Government Shutdown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EDA16-C848-4C39-3F74-B413453E1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 fiscal year: Oct 1– Sep 30</a:t>
            </a:r>
          </a:p>
          <a:p>
            <a:r>
              <a:rPr lang="en-US" dirty="0"/>
              <a:t>Action needs to be taken to fund key government services before the end of the fiscal year.</a:t>
            </a:r>
          </a:p>
          <a:p>
            <a:r>
              <a:rPr lang="en-US" dirty="0"/>
              <a:t>In fall 2023...</a:t>
            </a:r>
          </a:p>
          <a:p>
            <a:pPr lvl="1"/>
            <a:r>
              <a:rPr lang="en-US" dirty="0"/>
              <a:t>Senate – bipartisan agreement (Temporary)</a:t>
            </a:r>
          </a:p>
          <a:p>
            <a:pPr lvl="1"/>
            <a:r>
              <a:rPr lang="en-US" dirty="0"/>
              <a:t>House – disarray….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3F93E5-4265-70CD-F16F-86F332941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02476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BBDAE-B0CD-371B-D72D-B49637BB4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8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</a:t>
            </a:r>
            <a:r>
              <a:rPr lang="en-US" dirty="0"/>
              <a:t>lications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8DD65-563D-2684-98C7-080988BC3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Families Will Get Cut Off from Food Assistance Programs</a:t>
            </a:r>
            <a:r>
              <a:rPr lang="en-US" sz="2600" b="0" dirty="0"/>
              <a:t> </a:t>
            </a:r>
          </a:p>
          <a:p>
            <a:r>
              <a:rPr lang="en-US" dirty="0"/>
              <a:t>Kids May Lose Access to Head Start</a:t>
            </a:r>
            <a:endParaRPr lang="en-US" sz="2400" b="0" dirty="0"/>
          </a:p>
          <a:p>
            <a:r>
              <a:rPr lang="en-US" dirty="0"/>
              <a:t>Critical Services like Disaster Preparedness and Response Will Be Interrupted</a:t>
            </a:r>
            <a:endParaRPr lang="en-US" sz="2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65CCDE-1521-0631-C54C-88F07BE4D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7845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BBDAE-B0CD-371B-D72D-B49637BB4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8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</a:t>
            </a:r>
            <a:r>
              <a:rPr lang="en-US" dirty="0"/>
              <a:t>lications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8DD65-563D-2684-98C7-080988BC3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Servicemembers and Law Enforcement Officers Will Work Without Pay</a:t>
            </a:r>
          </a:p>
          <a:p>
            <a:r>
              <a:rPr lang="en-US" dirty="0"/>
              <a:t>Access to our National Parks May Be Shut Off</a:t>
            </a:r>
            <a:endParaRPr lang="en-US" sz="2400" b="0" dirty="0"/>
          </a:p>
          <a:p>
            <a:r>
              <a:rPr lang="en-US" dirty="0"/>
              <a:t>Small Businesses Will Not Get New Loans from the SBA</a:t>
            </a:r>
          </a:p>
          <a:p>
            <a:r>
              <a:rPr lang="en-US" dirty="0"/>
              <a:t>Travelers May Face Significant Delays</a:t>
            </a:r>
            <a:endParaRPr lang="en-US" sz="2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65CCDE-1521-0631-C54C-88F07BE4D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661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901" y="1253331"/>
            <a:ext cx="11605049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2 (4/22):  US Federal Budget (Brian Peterson, Lagrange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(4/29):  Federal Debt (Joseph Carolan, Oakland University)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(5/6):  Climate Change Economics (Sarah Jacobson, Williams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(5/13): Trade and Globalization (Avik Chakrabarti, Univ. Wisconsin- Milwaukee)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(5/20):  International Institutions (Alan Deardorff, University of Michigan)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11817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56217-F5AE-9208-F4EE-418B7C5CE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06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Sol</a:t>
            </a:r>
            <a:r>
              <a:rPr lang="en-US" dirty="0"/>
              <a:t>utions?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22298-0CDF-CC74-80C0-A32F1C6FC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5575"/>
            <a:ext cx="10515600" cy="4351338"/>
          </a:xfrm>
        </p:spPr>
        <p:txBody>
          <a:bodyPr/>
          <a:lstStyle/>
          <a:p>
            <a:r>
              <a:rPr lang="en-US" dirty="0"/>
              <a:t>Usually “continuing resolutions”.</a:t>
            </a:r>
          </a:p>
          <a:p>
            <a:pPr lvl="1"/>
            <a:r>
              <a:rPr lang="en-US" dirty="0"/>
              <a:t>Keep spending as we were this year. </a:t>
            </a:r>
          </a:p>
          <a:p>
            <a:pPr lvl="1"/>
            <a:r>
              <a:rPr lang="en-US" dirty="0"/>
              <a:t>Extends last year’s budget into next year.</a:t>
            </a:r>
          </a:p>
          <a:p>
            <a:r>
              <a:rPr lang="en-US" dirty="0"/>
              <a:t>Others?</a:t>
            </a:r>
          </a:p>
          <a:p>
            <a:pPr lvl="1"/>
            <a:r>
              <a:rPr lang="en-US" dirty="0"/>
              <a:t>Your guess is as good as mine.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9A4D3-D95C-4C31-56B8-54C8BF19C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17712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F2F48-07B9-BF67-2F69-D1C2D992C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Implications?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ADF61-12CF-3F20-C8BC-F0564491E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 closure?  None (well, vanishingly small)</a:t>
            </a:r>
          </a:p>
          <a:p>
            <a:r>
              <a:rPr lang="en-US" dirty="0"/>
              <a:t>Long term?</a:t>
            </a:r>
          </a:p>
          <a:p>
            <a:pPr lvl="1"/>
            <a:r>
              <a:rPr lang="en-US" dirty="0"/>
              <a:t>Could grow to be significant.</a:t>
            </a:r>
          </a:p>
          <a:p>
            <a:pPr lvl="1"/>
            <a:r>
              <a:rPr lang="en-US" dirty="0"/>
              <a:t>Essentially, a cut in government spending. </a:t>
            </a:r>
          </a:p>
          <a:p>
            <a:pPr lvl="2"/>
            <a:r>
              <a:rPr lang="en-US" dirty="0"/>
              <a:t>Drag on economic growth.</a:t>
            </a:r>
          </a:p>
          <a:p>
            <a:pPr lvl="2"/>
            <a:r>
              <a:rPr lang="en-US" dirty="0"/>
              <a:t>Fuel the potential for a recession, along with:</a:t>
            </a:r>
          </a:p>
          <a:p>
            <a:pPr lvl="3"/>
            <a:r>
              <a:rPr lang="en-US" dirty="0"/>
              <a:t>high interest rates</a:t>
            </a:r>
          </a:p>
          <a:p>
            <a:pPr lvl="3"/>
            <a:r>
              <a:rPr lang="en-US" dirty="0"/>
              <a:t>UAW strike</a:t>
            </a:r>
          </a:p>
          <a:p>
            <a:pPr lvl="2"/>
            <a:endParaRPr lang="en-US" dirty="0"/>
          </a:p>
          <a:p>
            <a:r>
              <a:rPr lang="en-US" dirty="0"/>
              <a:t>Other: Ukraine War Funding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59BA6-9BD1-2F34-5063-0422FEBEA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68673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www.NEEDEcon.org/testimonials.php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92207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3E2085-C607-353A-51B1-687667640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83</a:t>
            </a:fld>
            <a:endParaRPr lang="en-GB"/>
          </a:p>
        </p:txBody>
      </p:sp>
      <p:pic>
        <p:nvPicPr>
          <p:cNvPr id="3" name="Content Placeholder 5" descr="A close-up of a document&#10;&#10;Description automatically generated">
            <a:extLst>
              <a:ext uri="{FF2B5EF4-FFF2-40B4-BE49-F238E27FC236}">
                <a16:creationId xmlns:a16="http://schemas.microsoft.com/office/drawing/2014/main" id="{FFC11447-7EBA-7163-D43A-A4055FB77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76" y="847493"/>
            <a:ext cx="11282447" cy="487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49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742D-D0CB-6E4C-A7E0-0EF6CAAD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Holds US Debt?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2E5D7-BB37-8C4A-8DEF-6138F96E9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C87BBF1-038D-2E45-8D88-4352D9E2F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46984" y="966157"/>
            <a:ext cx="7898032" cy="526406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BBC6A9-FF03-5FE1-680A-DB2048991F8C}"/>
              </a:ext>
            </a:extLst>
          </p:cNvPr>
          <p:cNvSpPr txBox="1"/>
          <p:nvPr/>
        </p:nvSpPr>
        <p:spPr>
          <a:xfrm>
            <a:off x="8396007" y="6450557"/>
            <a:ext cx="2919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https://</a:t>
            </a:r>
            <a:r>
              <a:rPr lang="en-US" sz="1200" u="sng" dirty="0" err="1"/>
              <a:t>ticdata.treasury.gov</a:t>
            </a:r>
            <a:r>
              <a:rPr lang="en-US" sz="1200" u="sng" dirty="0"/>
              <a:t>/Publish/</a:t>
            </a:r>
            <a:r>
              <a:rPr lang="en-US" sz="1200" u="sng" dirty="0" err="1"/>
              <a:t>mfh.txt</a:t>
            </a:r>
            <a:endParaRPr lang="en-US" sz="1200" u="sng" dirty="0"/>
          </a:p>
        </p:txBody>
      </p:sp>
    </p:spTree>
    <p:extLst>
      <p:ext uri="{BB962C8B-B14F-4D97-AF65-F5344CB8AC3E}">
        <p14:creationId xmlns:p14="http://schemas.microsoft.com/office/powerpoint/2010/main" val="396251206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13980</TotalTime>
  <Words>2852</Words>
  <Application>Microsoft Office PowerPoint</Application>
  <PresentationFormat>Widescreen</PresentationFormat>
  <Paragraphs>533</Paragraphs>
  <Slides>83</Slides>
  <Notes>6</Notes>
  <HiddenSlides>23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7" baseType="lpstr">
      <vt:lpstr>Arial</vt:lpstr>
      <vt:lpstr>Calibri</vt:lpstr>
      <vt:lpstr>Courier New</vt:lpstr>
      <vt:lpstr>Custom Design</vt:lpstr>
      <vt:lpstr>PowerPoint Presentation</vt:lpstr>
      <vt:lpstr>PowerPoint Presentation</vt:lpstr>
      <vt:lpstr> National Economic Education Delegation</vt:lpstr>
      <vt:lpstr>Who Are We?</vt:lpstr>
      <vt:lpstr>Where Are We?</vt:lpstr>
      <vt:lpstr>Where Have we Given Talks?</vt:lpstr>
      <vt:lpstr> Available NEED Topics Include:</vt:lpstr>
      <vt:lpstr> Course Outline</vt:lpstr>
      <vt:lpstr>Who Holds US Debt?</vt:lpstr>
      <vt:lpstr> How Economists Decide How Much to Fight  Climate Change: Cost Benefit Analysis</vt:lpstr>
      <vt:lpstr>PowerPoint Presentation</vt:lpstr>
      <vt:lpstr>Main Economic Institutions</vt:lpstr>
      <vt:lpstr>Credits and Disclaimer</vt:lpstr>
      <vt:lpstr>Submitting Questions</vt:lpstr>
      <vt:lpstr>PowerPoint Presentation</vt:lpstr>
      <vt:lpstr> Outline</vt:lpstr>
      <vt:lpstr>Budget Overview</vt:lpstr>
      <vt:lpstr>What Does the U.S. Gov’t Budget Look Like?</vt:lpstr>
      <vt:lpstr>Budget Components</vt:lpstr>
      <vt:lpstr>The Budget Details</vt:lpstr>
      <vt:lpstr>U.S. Government Spending</vt:lpstr>
      <vt:lpstr>Gov’t Expenditures and the US Economy</vt:lpstr>
      <vt:lpstr>PowerPoint Presentation</vt:lpstr>
      <vt:lpstr>An Important Distinction:</vt:lpstr>
      <vt:lpstr>On What is the Money Spent?  It’s Complicated</vt:lpstr>
      <vt:lpstr>PowerPoint Presentation</vt:lpstr>
      <vt:lpstr>PowerPoint Presentation</vt:lpstr>
      <vt:lpstr>PowerPoint Presentation</vt:lpstr>
      <vt:lpstr>PowerPoint Presentation</vt:lpstr>
      <vt:lpstr>Mandatory Spending: Social Security </vt:lpstr>
      <vt:lpstr>Where Do Social Security Funds Come From?</vt:lpstr>
      <vt:lpstr>Social Security Trust Fund</vt:lpstr>
      <vt:lpstr> Deficits As Far As the Eye Can See</vt:lpstr>
      <vt:lpstr>PowerPoint Presentation</vt:lpstr>
      <vt:lpstr>PowerPoint Presentation</vt:lpstr>
      <vt:lpstr>Options for Eliminating the Soc Sec Deficits</vt:lpstr>
      <vt:lpstr>Mandatory Spending: Medicare</vt:lpstr>
      <vt:lpstr>Medicare Finances in 2021</vt:lpstr>
      <vt:lpstr>Where Do Medicare Funds Come From?</vt:lpstr>
      <vt:lpstr>Mandatory Spending: Medicaid </vt:lpstr>
      <vt:lpstr>Mandatory Spending: Income Security</vt:lpstr>
      <vt:lpstr>PowerPoint Presentation</vt:lpstr>
      <vt:lpstr>Safety Net Spending Across the OECD</vt:lpstr>
      <vt:lpstr>Mandatory Spending: Interest </vt:lpstr>
      <vt:lpstr>Interest Will Grow as a Share of the Deficit</vt:lpstr>
      <vt:lpstr>Mandatory Spending: Other (13%) </vt:lpstr>
      <vt:lpstr>PowerPoint Presentation</vt:lpstr>
      <vt:lpstr>Mandatory Spending Dominates Projections</vt:lpstr>
      <vt:lpstr>Aging and Health Care Costs</vt:lpstr>
      <vt:lpstr>Another Category of Spending: Tax Expenditures</vt:lpstr>
      <vt:lpstr>Tax Expenditures are Significant</vt:lpstr>
      <vt:lpstr>What Are Tax Expenditures?</vt:lpstr>
      <vt:lpstr>Distributional Effects of Tax Expenditures</vt:lpstr>
      <vt:lpstr>Distributional Effects of Tax Expenditures</vt:lpstr>
      <vt:lpstr>US Government Revenues</vt:lpstr>
      <vt:lpstr>Where Do Federal Revenues Come From?</vt:lpstr>
      <vt:lpstr>Individual Income Taxes</vt:lpstr>
      <vt:lpstr>Marginal Tax Rates: Married Filing Jointly (2023)</vt:lpstr>
      <vt:lpstr>Tax Rates Over Time</vt:lpstr>
      <vt:lpstr>The Top Tax Rate and Income Cutoff</vt:lpstr>
      <vt:lpstr>Progressive Tax System</vt:lpstr>
      <vt:lpstr>Average: Coming Down – Mostly at the Top</vt:lpstr>
      <vt:lpstr>Dramatically Less Progressivity in the Tax Code</vt:lpstr>
      <vt:lpstr>Current Tax Rates Across Incomes (2023)</vt:lpstr>
      <vt:lpstr>All Federal Taxes</vt:lpstr>
      <vt:lpstr>All Taxes</vt:lpstr>
      <vt:lpstr>Average Tax is a Bit More Complicated</vt:lpstr>
      <vt:lpstr>Federal Taxes and Transfers</vt:lpstr>
      <vt:lpstr>The Bottom 40% Don’t Pay Income Taxes? </vt:lpstr>
      <vt:lpstr>Income Quintiles in 2019</vt:lpstr>
      <vt:lpstr> Revenue Sources: Share of GDP over Time</vt:lpstr>
      <vt:lpstr>International  Comparison</vt:lpstr>
      <vt:lpstr>Summary:  Past and Future Budgets</vt:lpstr>
      <vt:lpstr> Summary: Slide 1</vt:lpstr>
      <vt:lpstr> Summary Slide1a:  Tax Expenditures</vt:lpstr>
      <vt:lpstr> Summary: Slide 2</vt:lpstr>
      <vt:lpstr>Citizen’s Guide To Government Shutdown</vt:lpstr>
      <vt:lpstr>Implications (1)</vt:lpstr>
      <vt:lpstr>Implications (2)</vt:lpstr>
      <vt:lpstr>Solutions?</vt:lpstr>
      <vt:lpstr>Economic Implications?</vt:lpstr>
      <vt:lpstr> Thank you!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Geoffrey Woglom</cp:lastModifiedBy>
  <cp:revision>332</cp:revision>
  <cp:lastPrinted>2022-01-18T19:59:29Z</cp:lastPrinted>
  <dcterms:created xsi:type="dcterms:W3CDTF">2017-05-03T22:30:38Z</dcterms:created>
  <dcterms:modified xsi:type="dcterms:W3CDTF">2024-04-23T13:02:33Z</dcterms:modified>
</cp:coreProperties>
</file>